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348" r:id="rId3"/>
    <p:sldId id="347" r:id="rId4"/>
    <p:sldId id="281" r:id="rId5"/>
    <p:sldId id="328" r:id="rId6"/>
    <p:sldId id="329" r:id="rId7"/>
    <p:sldId id="330" r:id="rId8"/>
    <p:sldId id="332" r:id="rId9"/>
    <p:sldId id="331" r:id="rId10"/>
    <p:sldId id="287" r:id="rId11"/>
    <p:sldId id="334" r:id="rId12"/>
    <p:sldId id="290" r:id="rId13"/>
    <p:sldId id="337" r:id="rId14"/>
    <p:sldId id="338" r:id="rId15"/>
    <p:sldId id="335" r:id="rId16"/>
    <p:sldId id="345" r:id="rId17"/>
    <p:sldId id="336" r:id="rId18"/>
    <p:sldId id="339" r:id="rId19"/>
    <p:sldId id="340" r:id="rId20"/>
    <p:sldId id="341" r:id="rId21"/>
    <p:sldId id="344" r:id="rId22"/>
    <p:sldId id="342" r:id="rId23"/>
    <p:sldId id="343" r:id="rId24"/>
    <p:sldId id="34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9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FA432C-9053-4E75-9DF6-AC5401F08814}" type="datetimeFigureOut">
              <a:rPr lang="en-GB" smtClean="0"/>
              <a:t>21/07/2018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073809-A1C8-4DF8-B42B-4EAF86E5B8BC}" type="slidenum">
              <a:rPr lang="en-GB" smtClean="0"/>
              <a:t>‹#›</a:t>
            </a:fld>
            <a:endParaRPr lang="en-GB"/>
          </a:p>
        </p:txBody>
      </p:sp>
    </p:spTree>
    <p:extLst>
      <p:ext uri="{BB962C8B-B14F-4D97-AF65-F5344CB8AC3E}">
        <p14:creationId xmlns:p14="http://schemas.microsoft.com/office/powerpoint/2010/main" val="4119405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2382920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extLst>
      <p:ext uri="{BB962C8B-B14F-4D97-AF65-F5344CB8AC3E}">
        <p14:creationId xmlns:p14="http://schemas.microsoft.com/office/powerpoint/2010/main" val="41957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4AEBED9-6068-4315-B6B5-95595DBE076A}" type="slidenum">
              <a:rPr lang="en-GB" altLang="en-US" smtClean="0"/>
              <a:pPr>
                <a:spcBef>
                  <a:spcPct val="0"/>
                </a:spcBef>
              </a:pPr>
              <a:t>6</a:t>
            </a:fld>
            <a:endParaRPr lang="en-GB" altLang="en-US" smtClean="0"/>
          </a:p>
        </p:txBody>
      </p:sp>
      <p:sp>
        <p:nvSpPr>
          <p:cNvPr id="29699" name="Rectangle 2"/>
          <p:cNvSpPr>
            <a:spLocks noGrp="1" noRot="1" noChangeAspect="1" noChangeArrowheads="1" noTextEdit="1"/>
          </p:cNvSpPr>
          <p:nvPr>
            <p:ph type="sldImg"/>
          </p:nvPr>
        </p:nvSpPr>
        <p:spPr bwMode="auto">
          <a:xfrm>
            <a:off x="388938" y="688975"/>
            <a:ext cx="6086475" cy="34242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Text Box 3"/>
          <p:cNvSpPr txBox="1">
            <a:spLocks noChangeArrowheads="1"/>
          </p:cNvSpPr>
          <p:nvPr/>
        </p:nvSpPr>
        <p:spPr bwMode="auto">
          <a:xfrm>
            <a:off x="838200" y="7829550"/>
            <a:ext cx="51069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5038">
              <a:spcBef>
                <a:spcPct val="30000"/>
              </a:spcBef>
              <a:defRPr sz="1200">
                <a:solidFill>
                  <a:schemeClr val="tx1"/>
                </a:solidFill>
                <a:latin typeface="Calibri" panose="020F0502020204030204" pitchFamily="34" charset="0"/>
              </a:defRPr>
            </a:lvl1pPr>
            <a:lvl2pPr marL="742950" indent="-285750" defTabSz="935038">
              <a:spcBef>
                <a:spcPct val="30000"/>
              </a:spcBef>
              <a:defRPr sz="1200">
                <a:solidFill>
                  <a:schemeClr val="tx1"/>
                </a:solidFill>
                <a:latin typeface="Calibri" panose="020F0502020204030204" pitchFamily="34" charset="0"/>
              </a:defRPr>
            </a:lvl2pPr>
            <a:lvl3pPr marL="1143000" indent="-228600" defTabSz="935038">
              <a:spcBef>
                <a:spcPct val="30000"/>
              </a:spcBef>
              <a:defRPr sz="1200">
                <a:solidFill>
                  <a:schemeClr val="tx1"/>
                </a:solidFill>
                <a:latin typeface="Calibri" panose="020F0502020204030204" pitchFamily="34" charset="0"/>
              </a:defRPr>
            </a:lvl3pPr>
            <a:lvl4pPr marL="1600200" indent="-228600" defTabSz="935038">
              <a:spcBef>
                <a:spcPct val="30000"/>
              </a:spcBef>
              <a:defRPr sz="1200">
                <a:solidFill>
                  <a:schemeClr val="tx1"/>
                </a:solidFill>
                <a:latin typeface="Calibri" panose="020F0502020204030204" pitchFamily="34" charset="0"/>
              </a:defRPr>
            </a:lvl4pPr>
            <a:lvl5pPr marL="2057400" indent="-228600" defTabSz="935038">
              <a:spcBef>
                <a:spcPct val="30000"/>
              </a:spcBef>
              <a:defRPr sz="1200">
                <a:solidFill>
                  <a:schemeClr val="tx1"/>
                </a:solidFill>
                <a:latin typeface="Calibri" panose="020F0502020204030204" pitchFamily="34" charset="0"/>
              </a:defRPr>
            </a:lvl5pPr>
            <a:lvl6pPr marL="2514600" indent="-228600" defTabSz="93503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503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503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5038"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None/>
            </a:pPr>
            <a:r>
              <a:rPr lang="en-US" altLang="en-US" sz="1000" b="1">
                <a:latin typeface="Arial" panose="020B0604020202020204" pitchFamily="34" charset="0"/>
              </a:rPr>
              <a:t>References:</a:t>
            </a:r>
          </a:p>
          <a:p>
            <a:pPr eaLnBrk="1" hangingPunct="1">
              <a:spcBef>
                <a:spcPct val="0"/>
              </a:spcBef>
              <a:buFont typeface="Wingdings" panose="05000000000000000000" pitchFamily="2" charset="2"/>
              <a:buNone/>
            </a:pPr>
            <a:r>
              <a:rPr lang="en-US" altLang="en-US" sz="1000">
                <a:latin typeface="Arial" panose="020B0604020202020204" pitchFamily="34" charset="0"/>
              </a:rPr>
              <a:t>Corey L. Herpes simplex virus. In: Mandell GL, Bennett JE, Dolin R, eds. </a:t>
            </a:r>
            <a:r>
              <a:rPr lang="en-US" altLang="en-US" sz="1000" i="1">
                <a:latin typeface="Arial" panose="020B0604020202020204" pitchFamily="34" charset="0"/>
              </a:rPr>
              <a:t>Principles and Practice of Infectious Diseases.</a:t>
            </a:r>
            <a:r>
              <a:rPr lang="en-US" altLang="en-US" sz="1000">
                <a:latin typeface="Arial" panose="020B0604020202020204" pitchFamily="34" charset="0"/>
              </a:rPr>
              <a:t> 5th ed. Philadelphia, Pa: Churchill Livingstone; </a:t>
            </a:r>
            <a:br>
              <a:rPr lang="en-US" altLang="en-US" sz="1000">
                <a:latin typeface="Arial" panose="020B0604020202020204" pitchFamily="34" charset="0"/>
              </a:rPr>
            </a:br>
            <a:r>
              <a:rPr lang="en-US" altLang="en-US" sz="1000">
                <a:latin typeface="Arial" panose="020B0604020202020204" pitchFamily="34" charset="0"/>
              </a:rPr>
              <a:t>2000:1564-1575. </a:t>
            </a:r>
          </a:p>
          <a:p>
            <a:pPr eaLnBrk="1" hangingPunct="1">
              <a:spcBef>
                <a:spcPct val="0"/>
              </a:spcBef>
              <a:buClr>
                <a:srgbClr val="FFFF31"/>
              </a:buClr>
              <a:buSzPct val="70000"/>
              <a:buFont typeface="Wingdings" panose="05000000000000000000" pitchFamily="2" charset="2"/>
              <a:buNone/>
            </a:pPr>
            <a:r>
              <a:rPr lang="en-US" altLang="en-US" sz="1000">
                <a:latin typeface="Arial" panose="020B0604020202020204" pitchFamily="34" charset="0"/>
              </a:rPr>
              <a:t>Whitley RJ. Herpes simplex viruses. In: Knipe DM, Howley PM, eds. </a:t>
            </a:r>
            <a:r>
              <a:rPr lang="en-US" altLang="en-US" sz="1000" i="1">
                <a:latin typeface="Arial" panose="020B0604020202020204" pitchFamily="34" charset="0"/>
              </a:rPr>
              <a:t>Fields Virology</a:t>
            </a:r>
            <a:r>
              <a:rPr lang="en-US" altLang="en-US" sz="1000">
                <a:latin typeface="Arial" panose="020B0604020202020204" pitchFamily="34" charset="0"/>
              </a:rPr>
              <a:t>. Vol 2. </a:t>
            </a:r>
            <a:br>
              <a:rPr lang="en-US" altLang="en-US" sz="1000">
                <a:latin typeface="Arial" panose="020B0604020202020204" pitchFamily="34" charset="0"/>
              </a:rPr>
            </a:br>
            <a:r>
              <a:rPr lang="en-US" altLang="en-US" sz="1000">
                <a:latin typeface="Arial" panose="020B0604020202020204" pitchFamily="34" charset="0"/>
              </a:rPr>
              <a:t>4th ed. Philadelphia, Pa: Lippincott Williams &amp; Wilkins; 2001:2461-2509.</a:t>
            </a:r>
          </a:p>
        </p:txBody>
      </p:sp>
      <p:sp>
        <p:nvSpPr>
          <p:cNvPr id="60421" name="Rectangle 4"/>
          <p:cNvSpPr>
            <a:spLocks noGrp="1" noChangeArrowheads="1"/>
          </p:cNvSpPr>
          <p:nvPr>
            <p:ph type="body" idx="1"/>
          </p:nvPr>
        </p:nvSpPr>
        <p:spPr bwMode="auto">
          <a:xfrm>
            <a:off x="735013" y="4270375"/>
            <a:ext cx="5373687" cy="32639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443" tIns="46721" rIns="93443" bIns="46721" numCol="1" anchor="t" anchorCtr="0" compatLnSpc="1">
            <a:prstTxWarp prst="textNoShape">
              <a:avLst/>
            </a:prstTxWarp>
            <a:normAutofit/>
          </a:bodyPr>
          <a:lstStyle/>
          <a:p>
            <a:pPr marL="171450" indent="-171450" eaLnBrk="1" hangingPunct="1">
              <a:defRPr/>
            </a:pPr>
            <a:r>
              <a:rPr lang="en-US" altLang="en-US" smtClean="0">
                <a:cs typeface="Arial" panose="020B0604020202020204" pitchFamily="34" charset="0"/>
              </a:rPr>
              <a:t>A unique attribute of the herpesvirus is its characteristic latency, which gives the virus its strong persistent nature. </a:t>
            </a:r>
          </a:p>
          <a:p>
            <a:pPr marL="171450" indent="-171450" eaLnBrk="1" hangingPunct="1">
              <a:defRPr/>
            </a:pPr>
            <a:r>
              <a:rPr lang="en-US" altLang="en-US" smtClean="0">
                <a:cs typeface="Arial" panose="020B0604020202020204" pitchFamily="34" charset="0"/>
              </a:rPr>
              <a:t>During the primary infection and while the immune system is trying to fight off the virus, the nerve fibers that supply sensation to the affected areas of the skin also become infected. The virus travels up the nerve until it reaches the core of the cell inside the ganglion.</a:t>
            </a:r>
          </a:p>
          <a:p>
            <a:pPr marL="171450" indent="-171450" eaLnBrk="1" hangingPunct="1">
              <a:defRPr/>
            </a:pPr>
            <a:r>
              <a:rPr lang="en-US" altLang="en-US" smtClean="0">
                <a:cs typeface="Arial" panose="020B0604020202020204" pitchFamily="34" charset="0"/>
              </a:rPr>
              <a:t>Unlike the productive and explosive infection of the skin, the herpesvirus lies dormant inside the cell bodies of sensory nerves (latency). </a:t>
            </a:r>
          </a:p>
          <a:p>
            <a:pPr marL="171450" indent="-171450" eaLnBrk="1" hangingPunct="1">
              <a:defRPr/>
            </a:pPr>
            <a:r>
              <a:rPr lang="en-US" altLang="en-US" smtClean="0">
                <a:cs typeface="Arial" panose="020B0604020202020204" pitchFamily="34" charset="0"/>
              </a:rPr>
              <a:t>Several copies of the viral DNA, in the form of circles that are extrachromosomal, remain inside latently infected nerve cells without significantly damaging the nerve cells and without activating the body’s immune system.</a:t>
            </a:r>
          </a:p>
          <a:p>
            <a:pPr marL="171450" indent="-171450" eaLnBrk="1" hangingPunct="1">
              <a:defRPr/>
            </a:pPr>
            <a:r>
              <a:rPr lang="en-US" altLang="en-US" smtClean="0">
                <a:cs typeface="Arial" panose="020B0604020202020204" pitchFamily="34" charset="0"/>
              </a:rPr>
              <a:t>Factors and stimuli, such as sunlight, stress, menstruation, advancing age, </a:t>
            </a:r>
            <a:br>
              <a:rPr lang="en-US" altLang="en-US" smtClean="0">
                <a:cs typeface="Arial" panose="020B0604020202020204" pitchFamily="34" charset="0"/>
              </a:rPr>
            </a:br>
            <a:r>
              <a:rPr lang="en-US" altLang="en-US" smtClean="0">
                <a:cs typeface="Arial" panose="020B0604020202020204" pitchFamily="34" charset="0"/>
              </a:rPr>
              <a:t>or decreased cellular immunity, may stimulate reactivation. </a:t>
            </a:r>
          </a:p>
          <a:p>
            <a:pPr marL="171450" indent="-171450" eaLnBrk="1" hangingPunct="1">
              <a:defRPr/>
            </a:pPr>
            <a:r>
              <a:rPr lang="en-US" altLang="en-US" smtClean="0">
                <a:cs typeface="Arial" panose="020B0604020202020204" pitchFamily="34" charset="0"/>
              </a:rPr>
              <a:t>During reactivation, the herpesvirus travels back down the nerve to the</a:t>
            </a:r>
            <a:br>
              <a:rPr lang="en-US" altLang="en-US" smtClean="0">
                <a:cs typeface="Arial" panose="020B0604020202020204" pitchFamily="34" charset="0"/>
              </a:rPr>
            </a:br>
            <a:r>
              <a:rPr lang="en-US" altLang="en-US" smtClean="0">
                <a:cs typeface="Arial" panose="020B0604020202020204" pitchFamily="34" charset="0"/>
              </a:rPr>
              <a:t>end of the nerve fiber, where it reaches the surface of new healthy skin cells. </a:t>
            </a:r>
            <a:br>
              <a:rPr lang="en-US" altLang="en-US" smtClean="0">
                <a:cs typeface="Arial" panose="020B0604020202020204" pitchFamily="34" charset="0"/>
              </a:rPr>
            </a:br>
            <a:r>
              <a:rPr lang="en-US" altLang="en-US" smtClean="0">
                <a:cs typeface="Arial" panose="020B0604020202020204" pitchFamily="34" charset="0"/>
              </a:rPr>
              <a:t>Then, the active state begins again, and a new recurrent infection takes place.</a:t>
            </a:r>
          </a:p>
        </p:txBody>
      </p:sp>
    </p:spTree>
    <p:extLst>
      <p:ext uri="{BB962C8B-B14F-4D97-AF65-F5344CB8AC3E}">
        <p14:creationId xmlns:p14="http://schemas.microsoft.com/office/powerpoint/2010/main" val="13783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4AEBED9-6068-4315-B6B5-95595DBE076A}" type="slidenum">
              <a:rPr lang="en-GB" altLang="en-US" smtClean="0"/>
              <a:pPr>
                <a:spcBef>
                  <a:spcPct val="0"/>
                </a:spcBef>
              </a:pPr>
              <a:t>8</a:t>
            </a:fld>
            <a:endParaRPr lang="en-GB" altLang="en-US" smtClean="0"/>
          </a:p>
        </p:txBody>
      </p:sp>
      <p:sp>
        <p:nvSpPr>
          <p:cNvPr id="29699" name="Rectangle 2"/>
          <p:cNvSpPr>
            <a:spLocks noGrp="1" noRot="1" noChangeAspect="1" noChangeArrowheads="1" noTextEdit="1"/>
          </p:cNvSpPr>
          <p:nvPr>
            <p:ph type="sldImg"/>
          </p:nvPr>
        </p:nvSpPr>
        <p:spPr bwMode="auto">
          <a:xfrm>
            <a:off x="388938" y="688975"/>
            <a:ext cx="6086475" cy="34242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Text Box 3"/>
          <p:cNvSpPr txBox="1">
            <a:spLocks noChangeArrowheads="1"/>
          </p:cNvSpPr>
          <p:nvPr/>
        </p:nvSpPr>
        <p:spPr bwMode="auto">
          <a:xfrm>
            <a:off x="838200" y="7829550"/>
            <a:ext cx="51069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5038">
              <a:spcBef>
                <a:spcPct val="30000"/>
              </a:spcBef>
              <a:defRPr sz="1200">
                <a:solidFill>
                  <a:schemeClr val="tx1"/>
                </a:solidFill>
                <a:latin typeface="Calibri" panose="020F0502020204030204" pitchFamily="34" charset="0"/>
              </a:defRPr>
            </a:lvl1pPr>
            <a:lvl2pPr marL="742950" indent="-285750" defTabSz="935038">
              <a:spcBef>
                <a:spcPct val="30000"/>
              </a:spcBef>
              <a:defRPr sz="1200">
                <a:solidFill>
                  <a:schemeClr val="tx1"/>
                </a:solidFill>
                <a:latin typeface="Calibri" panose="020F0502020204030204" pitchFamily="34" charset="0"/>
              </a:defRPr>
            </a:lvl2pPr>
            <a:lvl3pPr marL="1143000" indent="-228600" defTabSz="935038">
              <a:spcBef>
                <a:spcPct val="30000"/>
              </a:spcBef>
              <a:defRPr sz="1200">
                <a:solidFill>
                  <a:schemeClr val="tx1"/>
                </a:solidFill>
                <a:latin typeface="Calibri" panose="020F0502020204030204" pitchFamily="34" charset="0"/>
              </a:defRPr>
            </a:lvl3pPr>
            <a:lvl4pPr marL="1600200" indent="-228600" defTabSz="935038">
              <a:spcBef>
                <a:spcPct val="30000"/>
              </a:spcBef>
              <a:defRPr sz="1200">
                <a:solidFill>
                  <a:schemeClr val="tx1"/>
                </a:solidFill>
                <a:latin typeface="Calibri" panose="020F0502020204030204" pitchFamily="34" charset="0"/>
              </a:defRPr>
            </a:lvl4pPr>
            <a:lvl5pPr marL="2057400" indent="-228600" defTabSz="935038">
              <a:spcBef>
                <a:spcPct val="30000"/>
              </a:spcBef>
              <a:defRPr sz="1200">
                <a:solidFill>
                  <a:schemeClr val="tx1"/>
                </a:solidFill>
                <a:latin typeface="Calibri" panose="020F0502020204030204" pitchFamily="34" charset="0"/>
              </a:defRPr>
            </a:lvl5pPr>
            <a:lvl6pPr marL="2514600" indent="-228600" defTabSz="93503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503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503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5038"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None/>
            </a:pPr>
            <a:r>
              <a:rPr lang="en-US" altLang="en-US" sz="1000" b="1">
                <a:latin typeface="Arial" panose="020B0604020202020204" pitchFamily="34" charset="0"/>
              </a:rPr>
              <a:t>References:</a:t>
            </a:r>
          </a:p>
          <a:p>
            <a:pPr eaLnBrk="1" hangingPunct="1">
              <a:spcBef>
                <a:spcPct val="0"/>
              </a:spcBef>
              <a:buFont typeface="Wingdings" panose="05000000000000000000" pitchFamily="2" charset="2"/>
              <a:buNone/>
            </a:pPr>
            <a:r>
              <a:rPr lang="en-US" altLang="en-US" sz="1000">
                <a:latin typeface="Arial" panose="020B0604020202020204" pitchFamily="34" charset="0"/>
              </a:rPr>
              <a:t>Corey L. Herpes simplex virus. In: Mandell GL, Bennett JE, Dolin R, eds. </a:t>
            </a:r>
            <a:r>
              <a:rPr lang="en-US" altLang="en-US" sz="1000" i="1">
                <a:latin typeface="Arial" panose="020B0604020202020204" pitchFamily="34" charset="0"/>
              </a:rPr>
              <a:t>Principles and Practice of Infectious Diseases.</a:t>
            </a:r>
            <a:r>
              <a:rPr lang="en-US" altLang="en-US" sz="1000">
                <a:latin typeface="Arial" panose="020B0604020202020204" pitchFamily="34" charset="0"/>
              </a:rPr>
              <a:t> 5th ed. Philadelphia, Pa: Churchill Livingstone; </a:t>
            </a:r>
            <a:br>
              <a:rPr lang="en-US" altLang="en-US" sz="1000">
                <a:latin typeface="Arial" panose="020B0604020202020204" pitchFamily="34" charset="0"/>
              </a:rPr>
            </a:br>
            <a:r>
              <a:rPr lang="en-US" altLang="en-US" sz="1000">
                <a:latin typeface="Arial" panose="020B0604020202020204" pitchFamily="34" charset="0"/>
              </a:rPr>
              <a:t>2000:1564-1575. </a:t>
            </a:r>
          </a:p>
          <a:p>
            <a:pPr eaLnBrk="1" hangingPunct="1">
              <a:spcBef>
                <a:spcPct val="0"/>
              </a:spcBef>
              <a:buClr>
                <a:srgbClr val="FFFF31"/>
              </a:buClr>
              <a:buSzPct val="70000"/>
              <a:buFont typeface="Wingdings" panose="05000000000000000000" pitchFamily="2" charset="2"/>
              <a:buNone/>
            </a:pPr>
            <a:r>
              <a:rPr lang="en-US" altLang="en-US" sz="1000">
                <a:latin typeface="Arial" panose="020B0604020202020204" pitchFamily="34" charset="0"/>
              </a:rPr>
              <a:t>Whitley RJ. Herpes simplex viruses. In: Knipe DM, Howley PM, eds. </a:t>
            </a:r>
            <a:r>
              <a:rPr lang="en-US" altLang="en-US" sz="1000" i="1">
                <a:latin typeface="Arial" panose="020B0604020202020204" pitchFamily="34" charset="0"/>
              </a:rPr>
              <a:t>Fields Virology</a:t>
            </a:r>
            <a:r>
              <a:rPr lang="en-US" altLang="en-US" sz="1000">
                <a:latin typeface="Arial" panose="020B0604020202020204" pitchFamily="34" charset="0"/>
              </a:rPr>
              <a:t>. Vol 2. </a:t>
            </a:r>
            <a:br>
              <a:rPr lang="en-US" altLang="en-US" sz="1000">
                <a:latin typeface="Arial" panose="020B0604020202020204" pitchFamily="34" charset="0"/>
              </a:rPr>
            </a:br>
            <a:r>
              <a:rPr lang="en-US" altLang="en-US" sz="1000">
                <a:latin typeface="Arial" panose="020B0604020202020204" pitchFamily="34" charset="0"/>
              </a:rPr>
              <a:t>4th ed. Philadelphia, Pa: Lippincott Williams &amp; Wilkins; 2001:2461-2509.</a:t>
            </a:r>
          </a:p>
        </p:txBody>
      </p:sp>
      <p:sp>
        <p:nvSpPr>
          <p:cNvPr id="60421" name="Rectangle 4"/>
          <p:cNvSpPr>
            <a:spLocks noGrp="1" noChangeArrowheads="1"/>
          </p:cNvSpPr>
          <p:nvPr>
            <p:ph type="body" idx="1"/>
          </p:nvPr>
        </p:nvSpPr>
        <p:spPr bwMode="auto">
          <a:xfrm>
            <a:off x="735013" y="4270375"/>
            <a:ext cx="5373687" cy="32639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443" tIns="46721" rIns="93443" bIns="46721" numCol="1" anchor="t" anchorCtr="0" compatLnSpc="1">
            <a:prstTxWarp prst="textNoShape">
              <a:avLst/>
            </a:prstTxWarp>
            <a:normAutofit/>
          </a:bodyPr>
          <a:lstStyle/>
          <a:p>
            <a:pPr marL="171450" indent="-171450" eaLnBrk="1" hangingPunct="1">
              <a:defRPr/>
            </a:pPr>
            <a:r>
              <a:rPr lang="en-US" altLang="en-US" smtClean="0">
                <a:cs typeface="Arial" panose="020B0604020202020204" pitchFamily="34" charset="0"/>
              </a:rPr>
              <a:t>A unique attribute of the herpesvirus is its characteristic latency, which gives the virus its strong persistent nature. </a:t>
            </a:r>
          </a:p>
          <a:p>
            <a:pPr marL="171450" indent="-171450" eaLnBrk="1" hangingPunct="1">
              <a:defRPr/>
            </a:pPr>
            <a:r>
              <a:rPr lang="en-US" altLang="en-US" smtClean="0">
                <a:cs typeface="Arial" panose="020B0604020202020204" pitchFamily="34" charset="0"/>
              </a:rPr>
              <a:t>During the primary infection and while the immune system is trying to fight off the virus, the nerve fibers that supply sensation to the affected areas of the skin also become infected. The virus travels up the nerve until it reaches the core of the cell inside the ganglion.</a:t>
            </a:r>
          </a:p>
          <a:p>
            <a:pPr marL="171450" indent="-171450" eaLnBrk="1" hangingPunct="1">
              <a:defRPr/>
            </a:pPr>
            <a:r>
              <a:rPr lang="en-US" altLang="en-US" smtClean="0">
                <a:cs typeface="Arial" panose="020B0604020202020204" pitchFamily="34" charset="0"/>
              </a:rPr>
              <a:t>Unlike the productive and explosive infection of the skin, the herpesvirus lies dormant inside the cell bodies of sensory nerves (latency). </a:t>
            </a:r>
          </a:p>
          <a:p>
            <a:pPr marL="171450" indent="-171450" eaLnBrk="1" hangingPunct="1">
              <a:defRPr/>
            </a:pPr>
            <a:r>
              <a:rPr lang="en-US" altLang="en-US" smtClean="0">
                <a:cs typeface="Arial" panose="020B0604020202020204" pitchFamily="34" charset="0"/>
              </a:rPr>
              <a:t>Several copies of the viral DNA, in the form of circles that are extrachromosomal, remain inside latently infected nerve cells without significantly damaging the nerve cells and without activating the body’s immune system.</a:t>
            </a:r>
          </a:p>
          <a:p>
            <a:pPr marL="171450" indent="-171450" eaLnBrk="1" hangingPunct="1">
              <a:defRPr/>
            </a:pPr>
            <a:r>
              <a:rPr lang="en-US" altLang="en-US" smtClean="0">
                <a:cs typeface="Arial" panose="020B0604020202020204" pitchFamily="34" charset="0"/>
              </a:rPr>
              <a:t>Factors and stimuli, such as sunlight, stress, menstruation, advancing age, </a:t>
            </a:r>
            <a:br>
              <a:rPr lang="en-US" altLang="en-US" smtClean="0">
                <a:cs typeface="Arial" panose="020B0604020202020204" pitchFamily="34" charset="0"/>
              </a:rPr>
            </a:br>
            <a:r>
              <a:rPr lang="en-US" altLang="en-US" smtClean="0">
                <a:cs typeface="Arial" panose="020B0604020202020204" pitchFamily="34" charset="0"/>
              </a:rPr>
              <a:t>or decreased cellular immunity, may stimulate reactivation. </a:t>
            </a:r>
          </a:p>
          <a:p>
            <a:pPr marL="171450" indent="-171450" eaLnBrk="1" hangingPunct="1">
              <a:defRPr/>
            </a:pPr>
            <a:r>
              <a:rPr lang="en-US" altLang="en-US" smtClean="0">
                <a:cs typeface="Arial" panose="020B0604020202020204" pitchFamily="34" charset="0"/>
              </a:rPr>
              <a:t>During reactivation, the herpesvirus travels back down the nerve to the</a:t>
            </a:r>
            <a:br>
              <a:rPr lang="en-US" altLang="en-US" smtClean="0">
                <a:cs typeface="Arial" panose="020B0604020202020204" pitchFamily="34" charset="0"/>
              </a:rPr>
            </a:br>
            <a:r>
              <a:rPr lang="en-US" altLang="en-US" smtClean="0">
                <a:cs typeface="Arial" panose="020B0604020202020204" pitchFamily="34" charset="0"/>
              </a:rPr>
              <a:t>end of the nerve fiber, where it reaches the surface of new healthy skin cells. </a:t>
            </a:r>
            <a:br>
              <a:rPr lang="en-US" altLang="en-US" smtClean="0">
                <a:cs typeface="Arial" panose="020B0604020202020204" pitchFamily="34" charset="0"/>
              </a:rPr>
            </a:br>
            <a:r>
              <a:rPr lang="en-US" altLang="en-US" smtClean="0">
                <a:cs typeface="Arial" panose="020B0604020202020204" pitchFamily="34" charset="0"/>
              </a:rPr>
              <a:t>Then, the active state begins again, and a new recurrent infection takes place.</a:t>
            </a:r>
          </a:p>
        </p:txBody>
      </p:sp>
    </p:spTree>
    <p:extLst>
      <p:ext uri="{BB962C8B-B14F-4D97-AF65-F5344CB8AC3E}">
        <p14:creationId xmlns:p14="http://schemas.microsoft.com/office/powerpoint/2010/main" val="4274612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extLst>
      <p:ext uri="{BB962C8B-B14F-4D97-AF65-F5344CB8AC3E}">
        <p14:creationId xmlns:p14="http://schemas.microsoft.com/office/powerpoint/2010/main" val="2417933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Grp="1" noRot="1" noChangeAspect="1" noChangeArrowheads="1" noTextEdit="1"/>
          </p:cNvSpPr>
          <p:nvPr>
            <p:ph type="sldImg"/>
          </p:nvPr>
        </p:nvSpPr>
        <p:spPr>
          <a:ln/>
        </p:spPr>
      </p:sp>
      <p:sp>
        <p:nvSpPr>
          <p:cNvPr id="675843"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4006445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105833" y="3200400"/>
            <a:ext cx="12297833" cy="3657600"/>
          </a:xfrm>
          <a:prstGeom prst="rect">
            <a:avLst/>
          </a:prstGeom>
          <a:gradFill rotWithShape="0">
            <a:gsLst>
              <a:gs pos="0">
                <a:srgbClr val="014359"/>
              </a:gs>
              <a:gs pos="100000">
                <a:srgbClr val="007275"/>
              </a:gs>
            </a:gsLst>
            <a:lin ang="5400000" scaled="1"/>
          </a:gradFill>
          <a:ln w="9525">
            <a:noFill/>
            <a:miter lim="800000"/>
            <a:headEnd/>
            <a:tailEnd/>
          </a:ln>
        </p:spPr>
        <p:txBody>
          <a:bodyPr wrap="none" anchor="ctr"/>
          <a:lstStyle/>
          <a:p>
            <a:pPr algn="ctr" eaLnBrk="0" fontAlgn="base" hangingPunct="0">
              <a:spcBef>
                <a:spcPct val="0"/>
              </a:spcBef>
              <a:spcAft>
                <a:spcPct val="0"/>
              </a:spcAft>
              <a:defRPr/>
            </a:pPr>
            <a:endParaRPr lang="en-GB" sz="1200">
              <a:solidFill>
                <a:srgbClr val="323D43"/>
              </a:solidFill>
              <a:latin typeface="Arial" pitchFamily="34" charset="0"/>
              <a:cs typeface="Arial" pitchFamily="34" charset="0"/>
            </a:endParaRPr>
          </a:p>
        </p:txBody>
      </p:sp>
      <p:sp>
        <p:nvSpPr>
          <p:cNvPr id="5" name="Rectangle 1032"/>
          <p:cNvSpPr>
            <a:spLocks noChangeArrowheads="1"/>
          </p:cNvSpPr>
          <p:nvPr/>
        </p:nvSpPr>
        <p:spPr bwMode="auto">
          <a:xfrm>
            <a:off x="-105833" y="0"/>
            <a:ext cx="12297833" cy="3276600"/>
          </a:xfrm>
          <a:prstGeom prst="rect">
            <a:avLst/>
          </a:prstGeom>
          <a:solidFill>
            <a:srgbClr val="014359"/>
          </a:solidFill>
          <a:ln w="9525">
            <a:noFill/>
            <a:miter lim="800000"/>
            <a:headEnd/>
            <a:tailEnd/>
          </a:ln>
        </p:spPr>
        <p:txBody>
          <a:bodyPr wrap="none" anchor="ctr"/>
          <a:lstStyle/>
          <a:p>
            <a:pPr algn="ctr" eaLnBrk="0" fontAlgn="base" hangingPunct="0">
              <a:spcBef>
                <a:spcPct val="0"/>
              </a:spcBef>
              <a:spcAft>
                <a:spcPct val="0"/>
              </a:spcAft>
              <a:defRPr/>
            </a:pPr>
            <a:endParaRPr lang="en-US" sz="2400">
              <a:solidFill>
                <a:srgbClr val="323D43"/>
              </a:solidFill>
              <a:latin typeface="Arial" pitchFamily="34" charset="0"/>
              <a:cs typeface="Arial" pitchFamily="34" charset="0"/>
            </a:endParaRPr>
          </a:p>
        </p:txBody>
      </p:sp>
      <p:pic>
        <p:nvPicPr>
          <p:cNvPr id="6" name="Picture 1040" descr="medicine"/>
          <p:cNvPicPr>
            <a:picLocks noChangeAspect="1" noChangeArrowheads="1"/>
          </p:cNvPicPr>
          <p:nvPr/>
        </p:nvPicPr>
        <p:blipFill>
          <a:blip r:embed="rId2" cstate="screen"/>
          <a:srcRect/>
          <a:stretch>
            <a:fillRect/>
          </a:stretch>
        </p:blipFill>
        <p:spPr bwMode="auto">
          <a:xfrm>
            <a:off x="8015818" y="392113"/>
            <a:ext cx="3649133" cy="804862"/>
          </a:xfrm>
          <a:prstGeom prst="rect">
            <a:avLst/>
          </a:prstGeom>
          <a:noFill/>
          <a:ln w="9525">
            <a:noFill/>
            <a:miter lim="800000"/>
            <a:headEnd/>
            <a:tailEnd/>
          </a:ln>
        </p:spPr>
      </p:pic>
      <p:sp>
        <p:nvSpPr>
          <p:cNvPr id="10242" name="Rectangle 1026"/>
          <p:cNvSpPr>
            <a:spLocks noGrp="1" noChangeArrowheads="1"/>
          </p:cNvSpPr>
          <p:nvPr>
            <p:ph type="ctrTitle"/>
          </p:nvPr>
        </p:nvSpPr>
        <p:spPr>
          <a:xfrm>
            <a:off x="431800" y="1700214"/>
            <a:ext cx="11328400" cy="2160587"/>
          </a:xfrm>
        </p:spPr>
        <p:txBody>
          <a:bodyPr lIns="91440"/>
          <a:lstStyle>
            <a:lvl1pPr>
              <a:defRPr sz="7500">
                <a:solidFill>
                  <a:schemeClr val="bg1"/>
                </a:solidFill>
              </a:defRPr>
            </a:lvl1pPr>
          </a:lstStyle>
          <a:p>
            <a:r>
              <a:rPr lang="en-GB"/>
              <a:t>Click to edit Master title style</a:t>
            </a:r>
          </a:p>
        </p:txBody>
      </p:sp>
      <p:sp>
        <p:nvSpPr>
          <p:cNvPr id="10243" name="Rectangle 1027"/>
          <p:cNvSpPr>
            <a:spLocks noGrp="1" noChangeArrowheads="1"/>
          </p:cNvSpPr>
          <p:nvPr>
            <p:ph type="subTitle" idx="1"/>
          </p:nvPr>
        </p:nvSpPr>
        <p:spPr>
          <a:xfrm>
            <a:off x="431800" y="3933825"/>
            <a:ext cx="11328400" cy="1752600"/>
          </a:xfrm>
        </p:spPr>
        <p:txBody>
          <a:bodyPr lIns="91440"/>
          <a:lstStyle>
            <a:lvl1pPr marL="0" indent="0">
              <a:buFontTx/>
              <a:buNone/>
              <a:defRPr sz="3500">
                <a:solidFill>
                  <a:schemeClr val="accent1"/>
                </a:solidFill>
              </a:defRPr>
            </a:lvl1pPr>
          </a:lstStyle>
          <a:p>
            <a:r>
              <a:rPr lang="en-GB"/>
              <a:t>Click to edit Master subtitle style</a:t>
            </a:r>
          </a:p>
        </p:txBody>
      </p:sp>
      <p:sp>
        <p:nvSpPr>
          <p:cNvPr id="7" name="Rectangle 1030"/>
          <p:cNvSpPr>
            <a:spLocks noGrp="1" noChangeArrowheads="1"/>
          </p:cNvSpPr>
          <p:nvPr>
            <p:ph type="sldNum" sz="quarter" idx="10"/>
          </p:nvPr>
        </p:nvSpPr>
        <p:spPr>
          <a:xfrm>
            <a:off x="8737600" y="6245225"/>
            <a:ext cx="2844800" cy="476250"/>
          </a:xfrm>
        </p:spPr>
        <p:txBody>
          <a:bodyPr rIns="91440"/>
          <a:lstStyle>
            <a:lvl1pPr>
              <a:defRPr>
                <a:latin typeface="Arial" pitchFamily="34" charset="0"/>
              </a:defRPr>
            </a:lvl1pPr>
          </a:lstStyle>
          <a:p>
            <a:pPr>
              <a:defRPr/>
            </a:pPr>
            <a:fld id="{239A8F8D-8CEB-4363-A98E-1E33A08054E8}"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3191562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56B3A1-C667-4541-A876-F933ABDAFA98}"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254075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28101" y="908051"/>
            <a:ext cx="2832100" cy="49069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31801" y="908051"/>
            <a:ext cx="8293100" cy="4906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C013DF-F9DF-4AA3-9F0E-357480AB6787}"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231839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31800" y="908050"/>
            <a:ext cx="11328400" cy="649288"/>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31800" y="1700213"/>
            <a:ext cx="11328400" cy="4114800"/>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AD578-8563-4F7F-B0F4-CC905D2E23D3}"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4062130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908050"/>
            <a:ext cx="11328400" cy="6492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31800" y="1700213"/>
            <a:ext cx="11328400" cy="4114800"/>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9FF997-C7FB-4A9E-AE2A-C198D69D70AD}"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3990802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740373" y="438150"/>
            <a:ext cx="9123303" cy="838200"/>
          </a:xfrm>
        </p:spPr>
        <p:txBody>
          <a:bodyPr/>
          <a:lstStyle/>
          <a:p>
            <a:r>
              <a:rPr lang="en-US"/>
              <a:t>Click to edit Master title style</a:t>
            </a:r>
          </a:p>
        </p:txBody>
      </p:sp>
      <p:sp>
        <p:nvSpPr>
          <p:cNvPr id="3" name="Text Placeholder 2"/>
          <p:cNvSpPr>
            <a:spLocks noGrp="1"/>
          </p:cNvSpPr>
          <p:nvPr>
            <p:ph type="body" sz="half" idx="1"/>
          </p:nvPr>
        </p:nvSpPr>
        <p:spPr>
          <a:xfrm>
            <a:off x="1759186" y="1490663"/>
            <a:ext cx="4515556"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455365" y="1490663"/>
            <a:ext cx="4515556" cy="4114800"/>
          </a:xfrm>
        </p:spPr>
        <p:txBody>
          <a:bodyPr/>
          <a:lstStyle/>
          <a:p>
            <a:pPr lvl="0"/>
            <a:endParaRPr lang="en-US" noProof="0"/>
          </a:p>
        </p:txBody>
      </p:sp>
    </p:spTree>
    <p:extLst>
      <p:ext uri="{BB962C8B-B14F-4D97-AF65-F5344CB8AC3E}">
        <p14:creationId xmlns:p14="http://schemas.microsoft.com/office/powerpoint/2010/main" val="2194079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40373" y="438150"/>
            <a:ext cx="9123303" cy="838200"/>
          </a:xfrm>
        </p:spPr>
        <p:txBody>
          <a:bodyPr/>
          <a:lstStyle/>
          <a:p>
            <a:r>
              <a:rPr lang="en-US"/>
              <a:t>Click to edit Master title style</a:t>
            </a:r>
          </a:p>
        </p:txBody>
      </p:sp>
      <p:sp>
        <p:nvSpPr>
          <p:cNvPr id="3" name="Text Placeholder 2"/>
          <p:cNvSpPr>
            <a:spLocks noGrp="1"/>
          </p:cNvSpPr>
          <p:nvPr>
            <p:ph type="body" sz="half" idx="1"/>
          </p:nvPr>
        </p:nvSpPr>
        <p:spPr>
          <a:xfrm>
            <a:off x="1759186" y="1490663"/>
            <a:ext cx="4515556"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55365" y="1490663"/>
            <a:ext cx="4515556"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4385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740373" y="438150"/>
            <a:ext cx="9123303" cy="838200"/>
          </a:xfrm>
        </p:spPr>
        <p:txBody>
          <a:bodyPr/>
          <a:lstStyle/>
          <a:p>
            <a:r>
              <a:rPr lang="en-US"/>
              <a:t>Click to edit Master title style</a:t>
            </a:r>
          </a:p>
        </p:txBody>
      </p:sp>
      <p:sp>
        <p:nvSpPr>
          <p:cNvPr id="3" name="ClipArt Placeholder 2"/>
          <p:cNvSpPr>
            <a:spLocks noGrp="1"/>
          </p:cNvSpPr>
          <p:nvPr>
            <p:ph type="clipArt" sz="half" idx="1"/>
          </p:nvPr>
        </p:nvSpPr>
        <p:spPr>
          <a:xfrm>
            <a:off x="1759186" y="1490663"/>
            <a:ext cx="4515556" cy="4114800"/>
          </a:xfrm>
        </p:spPr>
        <p:txBody>
          <a:bodyPr/>
          <a:lstStyle/>
          <a:p>
            <a:pPr lvl="0"/>
            <a:endParaRPr lang="en-US" noProof="0"/>
          </a:p>
        </p:txBody>
      </p:sp>
      <p:sp>
        <p:nvSpPr>
          <p:cNvPr id="4" name="Text Placeholder 3"/>
          <p:cNvSpPr>
            <a:spLocks noGrp="1"/>
          </p:cNvSpPr>
          <p:nvPr>
            <p:ph type="body" sz="half" idx="2"/>
          </p:nvPr>
        </p:nvSpPr>
        <p:spPr>
          <a:xfrm>
            <a:off x="6455365" y="1490663"/>
            <a:ext cx="4515556"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6475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739901" y="438150"/>
            <a:ext cx="9122833" cy="838200"/>
          </a:xfrm>
        </p:spPr>
        <p:txBody>
          <a:bodyPr/>
          <a:lstStyle/>
          <a:p>
            <a:r>
              <a:rPr lang="en-US"/>
              <a:t>Click to edit Master title style</a:t>
            </a:r>
          </a:p>
        </p:txBody>
      </p:sp>
      <p:sp>
        <p:nvSpPr>
          <p:cNvPr id="3" name="Text Placeholder 2"/>
          <p:cNvSpPr>
            <a:spLocks noGrp="1"/>
          </p:cNvSpPr>
          <p:nvPr>
            <p:ph type="body" sz="half" idx="1"/>
          </p:nvPr>
        </p:nvSpPr>
        <p:spPr>
          <a:xfrm>
            <a:off x="1758951" y="1490663"/>
            <a:ext cx="9211733"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758951" y="3624263"/>
            <a:ext cx="9211733"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7689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39901" y="438150"/>
            <a:ext cx="9122833" cy="8382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758951" y="1490663"/>
            <a:ext cx="45042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466417" y="1490663"/>
            <a:ext cx="450426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466417" y="3624263"/>
            <a:ext cx="450426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76477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0E7985-E1E1-403F-8981-4D45FC7387D5}"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2439352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39D99E-F6B3-4516-AA47-8039007683F8}"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3215939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31800" y="1700213"/>
            <a:ext cx="5562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700213"/>
            <a:ext cx="5562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A2473B-7AFE-4C9F-8BB4-41E54555B82E}"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346040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243EE9C-6136-4F76-B4FB-397313A5121C}"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1889329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7FD9D2-BEC7-4537-B2DF-F17E3E8716E7}"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1262359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8DF827E-4D0F-496D-8FF1-248CE52F6688}"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550219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CBBADF-F652-46C9-9036-2830D6C098F7}"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1487369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248C9C-2EF6-408A-9058-EB72BC1FE5EB}"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3443838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105833" y="0"/>
            <a:ext cx="12297833" cy="3810000"/>
          </a:xfrm>
          <a:prstGeom prst="rect">
            <a:avLst/>
          </a:prstGeom>
          <a:solidFill>
            <a:schemeClr val="bg1"/>
          </a:solidFill>
          <a:ln w="9525">
            <a:noFill/>
            <a:miter lim="800000"/>
            <a:headEnd/>
            <a:tailEnd/>
          </a:ln>
        </p:spPr>
        <p:txBody>
          <a:bodyPr wrap="none" anchor="ctr"/>
          <a:lstStyle/>
          <a:p>
            <a:pPr algn="ctr" eaLnBrk="0" fontAlgn="base" hangingPunct="0">
              <a:spcBef>
                <a:spcPct val="0"/>
              </a:spcBef>
              <a:spcAft>
                <a:spcPct val="0"/>
              </a:spcAft>
              <a:defRPr/>
            </a:pPr>
            <a:endParaRPr lang="en-US" sz="2400">
              <a:solidFill>
                <a:srgbClr val="323D43"/>
              </a:solidFill>
              <a:latin typeface="Arial" pitchFamily="34" charset="0"/>
              <a:cs typeface="Arial" pitchFamily="34" charset="0"/>
            </a:endParaRPr>
          </a:p>
        </p:txBody>
      </p:sp>
      <p:sp>
        <p:nvSpPr>
          <p:cNvPr id="1033" name="Rectangle 9"/>
          <p:cNvSpPr>
            <a:spLocks noChangeArrowheads="1"/>
          </p:cNvSpPr>
          <p:nvPr/>
        </p:nvSpPr>
        <p:spPr bwMode="auto">
          <a:xfrm>
            <a:off x="-105833" y="3048000"/>
            <a:ext cx="12297833" cy="3810000"/>
          </a:xfrm>
          <a:prstGeom prst="rect">
            <a:avLst/>
          </a:prstGeom>
          <a:gradFill rotWithShape="0">
            <a:gsLst>
              <a:gs pos="0">
                <a:schemeClr val="bg1"/>
              </a:gs>
              <a:gs pos="100000">
                <a:srgbClr val="DCDEDE"/>
              </a:gs>
            </a:gsLst>
            <a:lin ang="5400000" scaled="1"/>
          </a:gradFill>
          <a:ln w="9525">
            <a:noFill/>
            <a:miter lim="800000"/>
            <a:headEnd/>
            <a:tailEnd/>
          </a:ln>
        </p:spPr>
        <p:txBody>
          <a:bodyPr wrap="none" anchor="ctr"/>
          <a:lstStyle/>
          <a:p>
            <a:pPr algn="ctr" eaLnBrk="0" fontAlgn="base" hangingPunct="0">
              <a:spcBef>
                <a:spcPct val="0"/>
              </a:spcBef>
              <a:spcAft>
                <a:spcPct val="0"/>
              </a:spcAft>
              <a:defRPr/>
            </a:pPr>
            <a:endParaRPr lang="en-GB" sz="1200">
              <a:solidFill>
                <a:srgbClr val="323D43"/>
              </a:solidFill>
              <a:latin typeface="Arial" pitchFamily="34" charset="0"/>
              <a:cs typeface="Arial" pitchFamily="34" charset="0"/>
            </a:endParaRPr>
          </a:p>
        </p:txBody>
      </p:sp>
      <p:sp>
        <p:nvSpPr>
          <p:cNvPr id="4100" name="Rectangle 2"/>
          <p:cNvSpPr>
            <a:spLocks noGrp="1" noChangeArrowheads="1"/>
          </p:cNvSpPr>
          <p:nvPr>
            <p:ph type="title"/>
          </p:nvPr>
        </p:nvSpPr>
        <p:spPr bwMode="auto">
          <a:xfrm>
            <a:off x="431800" y="908050"/>
            <a:ext cx="11328400" cy="6492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smtClean="0"/>
              <a:t>Click to edit Master title style</a:t>
            </a:r>
          </a:p>
        </p:txBody>
      </p:sp>
      <p:sp>
        <p:nvSpPr>
          <p:cNvPr id="4101" name="Rectangle 3"/>
          <p:cNvSpPr>
            <a:spLocks noGrp="1" noChangeArrowheads="1"/>
          </p:cNvSpPr>
          <p:nvPr>
            <p:ph type="body" idx="1"/>
          </p:nvPr>
        </p:nvSpPr>
        <p:spPr bwMode="auto">
          <a:xfrm>
            <a:off x="431800" y="1700213"/>
            <a:ext cx="11328400" cy="411480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1400">
                <a:cs typeface="+mn-cs"/>
              </a:defRPr>
            </a:lvl1pPr>
          </a:lstStyle>
          <a:p>
            <a:pPr fontAlgn="base">
              <a:spcBef>
                <a:spcPct val="0"/>
              </a:spcBef>
              <a:spcAft>
                <a:spcPct val="0"/>
              </a:spcAft>
              <a:defRPr/>
            </a:pPr>
            <a:endParaRPr lang="en-GB">
              <a:solidFill>
                <a:srgbClr val="323D43"/>
              </a:solidFill>
              <a:latin typeface="Arial" pitchFamily="34"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fontAlgn="base">
              <a:spcBef>
                <a:spcPct val="0"/>
              </a:spcBef>
              <a:spcAft>
                <a:spcPct val="0"/>
              </a:spcAft>
              <a:defRPr/>
            </a:pPr>
            <a:endParaRPr lang="en-GB">
              <a:solidFill>
                <a:srgbClr val="323D43"/>
              </a:solidFill>
              <a:latin typeface="Arial" pitchFamily="34" charset="0"/>
            </a:endParaRPr>
          </a:p>
        </p:txBody>
      </p:sp>
      <p:sp>
        <p:nvSpPr>
          <p:cNvPr id="1030" name="Rectangle 6"/>
          <p:cNvSpPr>
            <a:spLocks noGrp="1" noChangeArrowheads="1"/>
          </p:cNvSpPr>
          <p:nvPr>
            <p:ph type="sldNum" sz="quarter" idx="4"/>
          </p:nvPr>
        </p:nvSpPr>
        <p:spPr bwMode="auto">
          <a:xfrm>
            <a:off x="9169400" y="6308725"/>
            <a:ext cx="2540000" cy="457200"/>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algn="r" eaLnBrk="0" hangingPunct="0">
              <a:defRPr sz="1400">
                <a:latin typeface="+mn-lt"/>
                <a:cs typeface="+mn-cs"/>
              </a:defRPr>
            </a:lvl1pPr>
          </a:lstStyle>
          <a:p>
            <a:pPr fontAlgn="base">
              <a:spcBef>
                <a:spcPct val="0"/>
              </a:spcBef>
              <a:spcAft>
                <a:spcPct val="0"/>
              </a:spcAft>
              <a:defRPr/>
            </a:pPr>
            <a:fld id="{25AB35FB-121C-416A-87B6-3FE92EDC62BF}" type="slidenum">
              <a:rPr lang="en-GB">
                <a:solidFill>
                  <a:srgbClr val="323D43"/>
                </a:solidFill>
              </a:rPr>
              <a:pPr fontAlgn="base">
                <a:spcBef>
                  <a:spcPct val="0"/>
                </a:spcBef>
                <a:spcAft>
                  <a:spcPct val="0"/>
                </a:spcAft>
                <a:defRPr/>
              </a:pPr>
              <a:t>‹#›</a:t>
            </a:fld>
            <a:endParaRPr lang="en-GB">
              <a:solidFill>
                <a:srgbClr val="323D43"/>
              </a:solidFill>
            </a:endParaRPr>
          </a:p>
        </p:txBody>
      </p:sp>
      <p:pic>
        <p:nvPicPr>
          <p:cNvPr id="4105" name="Picture 13" descr="medicine"/>
          <p:cNvPicPr>
            <a:picLocks noChangeAspect="1" noChangeArrowheads="1"/>
          </p:cNvPicPr>
          <p:nvPr/>
        </p:nvPicPr>
        <p:blipFill>
          <a:blip r:embed="rId20" cstate="screen"/>
          <a:srcRect/>
          <a:stretch>
            <a:fillRect/>
          </a:stretch>
        </p:blipFill>
        <p:spPr bwMode="auto">
          <a:xfrm>
            <a:off x="10128251" y="279401"/>
            <a:ext cx="1536700" cy="339725"/>
          </a:xfrm>
          <a:prstGeom prst="rect">
            <a:avLst/>
          </a:prstGeom>
          <a:noFill/>
          <a:ln w="9525">
            <a:noFill/>
            <a:miter lim="800000"/>
            <a:headEnd/>
            <a:tailEnd/>
          </a:ln>
        </p:spPr>
      </p:pic>
    </p:spTree>
    <p:extLst>
      <p:ext uri="{BB962C8B-B14F-4D97-AF65-F5344CB8AC3E}">
        <p14:creationId xmlns:p14="http://schemas.microsoft.com/office/powerpoint/2010/main" val="3672205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8" r:id="rId17"/>
    <p:sldLayoutId id="2147483679" r:id="rId18"/>
  </p:sldLayoutIdLst>
  <p:hf hdr="0" ftr="0" dt="0"/>
  <p:txStyles>
    <p:titleStyle>
      <a:lvl1pPr algn="l" rtl="0" eaLnBrk="0" fontAlgn="base" hangingPunct="0">
        <a:spcBef>
          <a:spcPct val="0"/>
        </a:spcBef>
        <a:spcAft>
          <a:spcPct val="0"/>
        </a:spcAft>
        <a:defRPr sz="3500">
          <a:solidFill>
            <a:schemeClr val="tx2"/>
          </a:solidFill>
          <a:latin typeface="+mj-lt"/>
          <a:ea typeface="+mj-ea"/>
          <a:cs typeface="+mj-cs"/>
        </a:defRPr>
      </a:lvl1pPr>
      <a:lvl2pPr algn="l" rtl="0" eaLnBrk="0" fontAlgn="base" hangingPunct="0">
        <a:spcBef>
          <a:spcPct val="0"/>
        </a:spcBef>
        <a:spcAft>
          <a:spcPct val="0"/>
        </a:spcAft>
        <a:defRPr sz="3500">
          <a:solidFill>
            <a:schemeClr val="tx2"/>
          </a:solidFill>
          <a:latin typeface="Arial Unicode MS" pitchFamily="34" charset="-128"/>
          <a:ea typeface="MS PGothic" pitchFamily="34" charset="-128"/>
        </a:defRPr>
      </a:lvl2pPr>
      <a:lvl3pPr algn="l" rtl="0" eaLnBrk="0" fontAlgn="base" hangingPunct="0">
        <a:spcBef>
          <a:spcPct val="0"/>
        </a:spcBef>
        <a:spcAft>
          <a:spcPct val="0"/>
        </a:spcAft>
        <a:defRPr sz="3500">
          <a:solidFill>
            <a:schemeClr val="tx2"/>
          </a:solidFill>
          <a:latin typeface="Arial Unicode MS" pitchFamily="34" charset="-128"/>
          <a:ea typeface="MS PGothic" pitchFamily="34" charset="-128"/>
        </a:defRPr>
      </a:lvl3pPr>
      <a:lvl4pPr algn="l" rtl="0" eaLnBrk="0" fontAlgn="base" hangingPunct="0">
        <a:spcBef>
          <a:spcPct val="0"/>
        </a:spcBef>
        <a:spcAft>
          <a:spcPct val="0"/>
        </a:spcAft>
        <a:defRPr sz="3500">
          <a:solidFill>
            <a:schemeClr val="tx2"/>
          </a:solidFill>
          <a:latin typeface="Arial Unicode MS" pitchFamily="34" charset="-128"/>
          <a:ea typeface="MS PGothic" pitchFamily="34" charset="-128"/>
        </a:defRPr>
      </a:lvl4pPr>
      <a:lvl5pPr algn="l" rtl="0" eaLnBrk="0" fontAlgn="base" hangingPunct="0">
        <a:spcBef>
          <a:spcPct val="0"/>
        </a:spcBef>
        <a:spcAft>
          <a:spcPct val="0"/>
        </a:spcAft>
        <a:defRPr sz="3500">
          <a:solidFill>
            <a:schemeClr val="tx2"/>
          </a:solidFill>
          <a:latin typeface="Arial Unicode MS" pitchFamily="34" charset="-128"/>
          <a:ea typeface="MS PGothic" pitchFamily="34" charset="-128"/>
        </a:defRPr>
      </a:lvl5pPr>
      <a:lvl6pPr marL="457200" algn="l" rtl="0" fontAlgn="base">
        <a:spcBef>
          <a:spcPct val="0"/>
        </a:spcBef>
        <a:spcAft>
          <a:spcPct val="0"/>
        </a:spcAft>
        <a:defRPr sz="3500">
          <a:solidFill>
            <a:schemeClr val="tx2"/>
          </a:solidFill>
          <a:latin typeface="Arial Unicode MS" pitchFamily="34" charset="-128"/>
          <a:ea typeface="MS PGothic" pitchFamily="34" charset="-128"/>
        </a:defRPr>
      </a:lvl6pPr>
      <a:lvl7pPr marL="914400" algn="l" rtl="0" fontAlgn="base">
        <a:spcBef>
          <a:spcPct val="0"/>
        </a:spcBef>
        <a:spcAft>
          <a:spcPct val="0"/>
        </a:spcAft>
        <a:defRPr sz="3500">
          <a:solidFill>
            <a:schemeClr val="tx2"/>
          </a:solidFill>
          <a:latin typeface="Arial Unicode MS" pitchFamily="34" charset="-128"/>
          <a:ea typeface="MS PGothic" pitchFamily="34" charset="-128"/>
        </a:defRPr>
      </a:lvl7pPr>
      <a:lvl8pPr marL="1371600" algn="l" rtl="0" fontAlgn="base">
        <a:spcBef>
          <a:spcPct val="0"/>
        </a:spcBef>
        <a:spcAft>
          <a:spcPct val="0"/>
        </a:spcAft>
        <a:defRPr sz="3500">
          <a:solidFill>
            <a:schemeClr val="tx2"/>
          </a:solidFill>
          <a:latin typeface="Arial Unicode MS" pitchFamily="34" charset="-128"/>
          <a:ea typeface="MS PGothic" pitchFamily="34" charset="-128"/>
        </a:defRPr>
      </a:lvl8pPr>
      <a:lvl9pPr marL="1828800" algn="l" rtl="0" fontAlgn="base">
        <a:spcBef>
          <a:spcPct val="0"/>
        </a:spcBef>
        <a:spcAft>
          <a:spcPct val="0"/>
        </a:spcAft>
        <a:defRPr sz="3500">
          <a:solidFill>
            <a:schemeClr val="tx2"/>
          </a:solidFill>
          <a:latin typeface="Arial Unicode MS" pitchFamily="34" charset="-128"/>
          <a:ea typeface="MS PGothic" pitchFamily="34" charset="-128"/>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mn-ea"/>
          <a:cs typeface="+mn-cs"/>
        </a:defRPr>
      </a:lvl1pPr>
      <a:lvl2pPr marL="811213" indent="-288925" algn="l" rtl="0" eaLnBrk="0" fontAlgn="base" hangingPunct="0">
        <a:lnSpc>
          <a:spcPct val="90000"/>
        </a:lnSpc>
        <a:spcBef>
          <a:spcPct val="0"/>
        </a:spcBef>
        <a:spcAft>
          <a:spcPct val="50000"/>
        </a:spcAft>
        <a:buChar char="–"/>
        <a:defRPr sz="2400">
          <a:solidFill>
            <a:schemeClr val="tx1"/>
          </a:solidFill>
          <a:latin typeface="+mn-lt"/>
          <a:ea typeface="+mn-ea"/>
        </a:defRPr>
      </a:lvl2pPr>
      <a:lvl3pPr marL="1219200" indent="-228600" algn="l" rtl="0" eaLnBrk="0" fontAlgn="base" hangingPunct="0">
        <a:lnSpc>
          <a:spcPct val="90000"/>
        </a:lnSpc>
        <a:spcBef>
          <a:spcPct val="20000"/>
        </a:spcBef>
        <a:spcAft>
          <a:spcPct val="0"/>
        </a:spcAft>
        <a:buChar char="•"/>
        <a:defRPr sz="2400">
          <a:solidFill>
            <a:schemeClr val="tx1"/>
          </a:solidFill>
          <a:latin typeface="+mn-lt"/>
          <a:ea typeface="+mn-ea"/>
        </a:defRPr>
      </a:lvl3pPr>
      <a:lvl4pPr marL="1627188" indent="-228600" algn="l" rtl="0" eaLnBrk="0" fontAlgn="base" hangingPunct="0">
        <a:lnSpc>
          <a:spcPct val="90000"/>
        </a:lnSpc>
        <a:spcBef>
          <a:spcPct val="20000"/>
        </a:spcBef>
        <a:spcAft>
          <a:spcPct val="0"/>
        </a:spcAft>
        <a:buChar char="–"/>
        <a:defRPr sz="2400">
          <a:solidFill>
            <a:schemeClr val="tx1"/>
          </a:solidFill>
          <a:latin typeface="+mn-lt"/>
          <a:ea typeface="+mn-ea"/>
        </a:defRPr>
      </a:lvl4pPr>
      <a:lvl5pPr marL="2057400" indent="-228600" algn="l" rtl="0" eaLnBrk="0" fontAlgn="base" hangingPunct="0">
        <a:lnSpc>
          <a:spcPct val="90000"/>
        </a:lnSpc>
        <a:spcBef>
          <a:spcPct val="20000"/>
        </a:spcBef>
        <a:spcAft>
          <a:spcPct val="0"/>
        </a:spcAft>
        <a:buChar char="»"/>
        <a:defRPr sz="2400">
          <a:solidFill>
            <a:schemeClr val="tx1"/>
          </a:solidFill>
          <a:latin typeface="+mn-lt"/>
          <a:ea typeface="+mn-ea"/>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39271" y="2742266"/>
            <a:ext cx="11752729" cy="2222500"/>
          </a:xfrm>
        </p:spPr>
        <p:txBody>
          <a:bodyPr/>
          <a:lstStyle/>
          <a:p>
            <a:pPr eaLnBrk="1" hangingPunct="1"/>
            <a:r>
              <a:rPr lang="en-GB" altLang="en-US" sz="4000" dirty="0" smtClean="0">
                <a:latin typeface="Arial" charset="0"/>
              </a:rPr>
              <a:t>Herpes Simplex Virus</a:t>
            </a:r>
            <a:br>
              <a:rPr lang="en-GB" altLang="en-US" sz="4000" dirty="0" smtClean="0">
                <a:latin typeface="Arial" charset="0"/>
              </a:rPr>
            </a:br>
            <a:r>
              <a:rPr lang="en-GB" altLang="en-US" sz="3200" dirty="0" smtClean="0">
                <a:latin typeface="Arial" charset="0"/>
              </a:rPr>
              <a:t>Clinical Approaches to STI Management</a:t>
            </a:r>
            <a:br>
              <a:rPr lang="en-GB" altLang="en-US" sz="3200" dirty="0" smtClean="0">
                <a:latin typeface="Arial" charset="0"/>
              </a:rPr>
            </a:br>
            <a:r>
              <a:rPr lang="en-GB" altLang="en-US" sz="3200" dirty="0" smtClean="0">
                <a:latin typeface="Arial" charset="0"/>
              </a:rPr>
              <a:t/>
            </a:r>
            <a:br>
              <a:rPr lang="en-GB" altLang="en-US" sz="3200" dirty="0" smtClean="0">
                <a:latin typeface="Arial" charset="0"/>
              </a:rPr>
            </a:br>
            <a:r>
              <a:rPr lang="en-GB" altLang="en-US" sz="3200" dirty="0">
                <a:latin typeface="Arial" charset="0"/>
              </a:rPr>
              <a:t/>
            </a:r>
            <a:br>
              <a:rPr lang="en-GB" altLang="en-US" sz="3200" dirty="0">
                <a:latin typeface="Arial" charset="0"/>
              </a:rPr>
            </a:br>
            <a:r>
              <a:rPr lang="en-GB" altLang="en-US" sz="3200" dirty="0">
                <a:latin typeface="Arial" charset="0"/>
              </a:rPr>
              <a:t/>
            </a:r>
            <a:br>
              <a:rPr lang="en-GB" altLang="en-US" sz="3200" dirty="0">
                <a:latin typeface="Arial" charset="0"/>
              </a:rPr>
            </a:br>
            <a:r>
              <a:rPr lang="en-GB" altLang="en-US" sz="2400" dirty="0" smtClean="0">
                <a:latin typeface="Arial" charset="0"/>
              </a:rPr>
              <a:t>Raj Patel</a:t>
            </a:r>
            <a:br>
              <a:rPr lang="en-GB" altLang="en-US" sz="2400" dirty="0" smtClean="0">
                <a:latin typeface="Arial" charset="0"/>
              </a:rPr>
            </a:br>
            <a:r>
              <a:rPr lang="en-GB" altLang="en-US" sz="2400" dirty="0" smtClean="0">
                <a:latin typeface="Arial" charset="0"/>
              </a:rPr>
              <a:t>21</a:t>
            </a:r>
            <a:r>
              <a:rPr lang="en-GB" altLang="en-US" sz="2400" baseline="30000" dirty="0" smtClean="0">
                <a:latin typeface="Arial" charset="0"/>
              </a:rPr>
              <a:t>st</a:t>
            </a:r>
            <a:r>
              <a:rPr lang="en-GB" altLang="en-US" sz="2400" dirty="0" smtClean="0">
                <a:latin typeface="Arial" charset="0"/>
              </a:rPr>
              <a:t> of July 2018</a:t>
            </a:r>
            <a:endParaRPr lang="en-US" altLang="en-US" sz="2800" dirty="0">
              <a:latin typeface="Arial" charset="0"/>
            </a:endParaRPr>
          </a:p>
        </p:txBody>
      </p:sp>
    </p:spTree>
    <p:extLst>
      <p:ext uri="{BB962C8B-B14F-4D97-AF65-F5344CB8AC3E}">
        <p14:creationId xmlns:p14="http://schemas.microsoft.com/office/powerpoint/2010/main" val="1265824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Text Box 2"/>
          <p:cNvSpPr txBox="1">
            <a:spLocks noChangeArrowheads="1"/>
          </p:cNvSpPr>
          <p:nvPr/>
        </p:nvSpPr>
        <p:spPr bwMode="auto">
          <a:xfrm>
            <a:off x="1196976" y="1116014"/>
            <a:ext cx="956786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90000" bIns="0">
            <a:spAutoFit/>
          </a:bodyPr>
          <a:lstStyle/>
          <a:p>
            <a:pPr algn="ctr" eaLnBrk="1" hangingPunct="1">
              <a:spcBef>
                <a:spcPct val="50000"/>
              </a:spcBef>
            </a:pPr>
            <a:r>
              <a:rPr kumimoji="1" lang="ja-JP" altLang="en-US" sz="3200" b="1">
                <a:latin typeface="MS PGothic" panose="020B0600070205080204" pitchFamily="34" charset="-128"/>
                <a:ea typeface="MS PGothic" panose="020B0600070205080204" pitchFamily="34" charset="-128"/>
              </a:rPr>
              <a:t>表紙用の背景を貼り付けてください。</a:t>
            </a:r>
          </a:p>
        </p:txBody>
      </p:sp>
      <p:pic>
        <p:nvPicPr>
          <p:cNvPr id="776195" name="Picture 3" desc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6350"/>
            <a:ext cx="10287000" cy="6864350"/>
          </a:xfrm>
          <a:prstGeom prst="rect">
            <a:avLst/>
          </a:prstGeom>
          <a:noFill/>
          <a:extLst>
            <a:ext uri="{909E8E84-426E-40DD-AFC4-6F175D3DCCD1}">
              <a14:hiddenFill xmlns:a14="http://schemas.microsoft.com/office/drawing/2010/main">
                <a:solidFill>
                  <a:srgbClr val="FFFFFF"/>
                </a:solidFill>
              </a14:hiddenFill>
            </a:ext>
          </a:extLst>
        </p:spPr>
      </p:pic>
      <p:sp>
        <p:nvSpPr>
          <p:cNvPr id="776196" name="Rectangle 4"/>
          <p:cNvSpPr>
            <a:spLocks noChangeArrowheads="1"/>
          </p:cNvSpPr>
          <p:nvPr/>
        </p:nvSpPr>
        <p:spPr bwMode="auto">
          <a:xfrm>
            <a:off x="5880101" y="647862"/>
            <a:ext cx="3171825" cy="430212"/>
          </a:xfrm>
          <a:prstGeom prst="rect">
            <a:avLst/>
          </a:prstGeom>
          <a:solidFill>
            <a:srgbClr val="032B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515360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71810"/>
            <a:ext cx="11328400" cy="649288"/>
          </a:xfrm>
        </p:spPr>
        <p:txBody>
          <a:bodyPr/>
          <a:lstStyle/>
          <a:p>
            <a:r>
              <a:rPr lang="en-GB" dirty="0" smtClean="0"/>
              <a:t>Recurrences </a:t>
            </a:r>
            <a:endParaRPr lang="en-US" dirty="0"/>
          </a:p>
        </p:txBody>
      </p:sp>
      <p:sp>
        <p:nvSpPr>
          <p:cNvPr id="3" name="Content Placeholder 2"/>
          <p:cNvSpPr>
            <a:spLocks noGrp="1"/>
          </p:cNvSpPr>
          <p:nvPr>
            <p:ph idx="1"/>
          </p:nvPr>
        </p:nvSpPr>
        <p:spPr>
          <a:xfrm>
            <a:off x="431800" y="1716968"/>
            <a:ext cx="7169765" cy="2786062"/>
          </a:xfrm>
        </p:spPr>
        <p:txBody>
          <a:bodyPr/>
          <a:lstStyle/>
          <a:p>
            <a:r>
              <a:rPr lang="en-GB" sz="2000" dirty="0" smtClean="0"/>
              <a:t>Majority atypical or asymptomatic</a:t>
            </a:r>
          </a:p>
          <a:p>
            <a:r>
              <a:rPr lang="en-GB" sz="2000" dirty="0" smtClean="0"/>
              <a:t>Short-lived/ occasionally warning (</a:t>
            </a:r>
            <a:r>
              <a:rPr lang="en-GB" sz="2000" dirty="0" err="1" smtClean="0"/>
              <a:t>prodrome</a:t>
            </a:r>
            <a:r>
              <a:rPr lang="en-GB" sz="2000" dirty="0" smtClean="0"/>
              <a:t>)</a:t>
            </a:r>
          </a:p>
          <a:p>
            <a:r>
              <a:rPr lang="en-GB" sz="2000" dirty="0" smtClean="0"/>
              <a:t>Rapid evolution from erythema to papule to blister-ulcer</a:t>
            </a:r>
          </a:p>
          <a:p>
            <a:r>
              <a:rPr lang="en-GB" sz="2000" dirty="0" smtClean="0"/>
              <a:t>Usually unilateral</a:t>
            </a:r>
            <a:r>
              <a:rPr lang="en-US" sz="2000" dirty="0" smtClean="0"/>
              <a:t>, less then 1cm</a:t>
            </a:r>
            <a:r>
              <a:rPr lang="en-US" sz="2000" baseline="30000" dirty="0" smtClean="0"/>
              <a:t>2</a:t>
            </a:r>
          </a:p>
          <a:p>
            <a:r>
              <a:rPr lang="en-GB" sz="2000" dirty="0" smtClean="0"/>
              <a:t>Short-lived and heal quickly without scaring / occasional systemic features </a:t>
            </a:r>
          </a:p>
          <a:p>
            <a:r>
              <a:rPr lang="en-GB" sz="2000" dirty="0" smtClean="0"/>
              <a:t>Genital recurrences can be frequent, severe and complicated </a:t>
            </a:r>
          </a:p>
          <a:p>
            <a:r>
              <a:rPr lang="en-GB" sz="2000" dirty="0" smtClean="0"/>
              <a:t>HSV-2 more frequent then HSV-1 in the </a:t>
            </a:r>
            <a:r>
              <a:rPr lang="en-GB" sz="2000" dirty="0" smtClean="0"/>
              <a:t>genitals</a:t>
            </a:r>
          </a:p>
          <a:p>
            <a:endParaRPr lang="en-GB" sz="2000" dirty="0" smtClean="0"/>
          </a:p>
        </p:txBody>
      </p:sp>
      <p:sp>
        <p:nvSpPr>
          <p:cNvPr id="4" name="Slide Number Placeholder 3"/>
          <p:cNvSpPr>
            <a:spLocks noGrp="1"/>
          </p:cNvSpPr>
          <p:nvPr>
            <p:ph type="sldNum" sz="quarter" idx="12"/>
          </p:nvPr>
        </p:nvSpPr>
        <p:spPr/>
        <p:txBody>
          <a:bodyPr/>
          <a:lstStyle/>
          <a:p>
            <a:pPr>
              <a:defRPr/>
            </a:pPr>
            <a:fld id="{C40E7985-E1E1-403F-8981-4D45FC7387D5}" type="slidenum">
              <a:rPr lang="en-GB" smtClean="0">
                <a:solidFill>
                  <a:srgbClr val="323D43"/>
                </a:solidFill>
              </a:rPr>
              <a:pPr>
                <a:defRPr/>
              </a:pPr>
              <a:t>11</a:t>
            </a:fld>
            <a:endParaRPr lang="en-GB">
              <a:solidFill>
                <a:srgbClr val="323D43"/>
              </a:solidFill>
            </a:endParaRPr>
          </a:p>
        </p:txBody>
      </p:sp>
      <p:pic>
        <p:nvPicPr>
          <p:cNvPr id="5" name="Picture 4"/>
          <p:cNvPicPr>
            <a:picLocks noChangeAspect="1"/>
          </p:cNvPicPr>
          <p:nvPr/>
        </p:nvPicPr>
        <p:blipFill>
          <a:blip r:embed="rId2"/>
          <a:stretch>
            <a:fillRect/>
          </a:stretch>
        </p:blipFill>
        <p:spPr>
          <a:xfrm>
            <a:off x="8068289" y="1648793"/>
            <a:ext cx="3920895" cy="1904032"/>
          </a:xfrm>
          <a:prstGeom prst="rect">
            <a:avLst/>
          </a:prstGeom>
        </p:spPr>
      </p:pic>
    </p:spTree>
    <p:extLst>
      <p:ext uri="{BB962C8B-B14F-4D97-AF65-F5344CB8AC3E}">
        <p14:creationId xmlns:p14="http://schemas.microsoft.com/office/powerpoint/2010/main" val="3074493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9551" y="688976"/>
            <a:ext cx="9229725" cy="548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8974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p:txBody>
          <a:bodyPr/>
          <a:lstStyle/>
          <a:p>
            <a:r>
              <a:rPr lang="en-GB" altLang="en-US">
                <a:latin typeface="Arial" panose="020B0604020202020204" pitchFamily="34" charset="0"/>
              </a:rPr>
              <a:t>HIV-HSV co-infection</a:t>
            </a:r>
          </a:p>
        </p:txBody>
      </p:sp>
      <p:sp>
        <p:nvSpPr>
          <p:cNvPr id="716803" name="Rectangle 3"/>
          <p:cNvSpPr>
            <a:spLocks noGrp="1" noChangeArrowheads="1"/>
          </p:cNvSpPr>
          <p:nvPr>
            <p:ph type="body" sz="half" idx="1"/>
          </p:nvPr>
        </p:nvSpPr>
        <p:spPr>
          <a:xfrm>
            <a:off x="1703388" y="1412875"/>
            <a:ext cx="4659312" cy="4114800"/>
          </a:xfrm>
        </p:spPr>
        <p:txBody>
          <a:bodyPr/>
          <a:lstStyle/>
          <a:p>
            <a:r>
              <a:rPr lang="en-GB" altLang="en-US" sz="2000" dirty="0">
                <a:latin typeface="Arial" panose="020B0604020202020204" pitchFamily="34" charset="0"/>
              </a:rPr>
              <a:t>HSV recurrence tends to be more frequent</a:t>
            </a:r>
            <a:r>
              <a:rPr lang="en-GB" altLang="en-US" sz="2000" dirty="0" smtClean="0">
                <a:latin typeface="Arial" panose="020B0604020202020204" pitchFamily="34" charset="0"/>
              </a:rPr>
              <a:t>: 300% more shedding</a:t>
            </a:r>
            <a:endParaRPr lang="en-GB" altLang="en-US" sz="2000" dirty="0">
              <a:latin typeface="Arial" panose="020B0604020202020204" pitchFamily="34" charset="0"/>
            </a:endParaRPr>
          </a:p>
          <a:p>
            <a:endParaRPr lang="en-GB" altLang="en-US" sz="2000" dirty="0">
              <a:latin typeface="Arial" panose="020B0604020202020204" pitchFamily="34" charset="0"/>
            </a:endParaRPr>
          </a:p>
          <a:p>
            <a:r>
              <a:rPr lang="en-GB" altLang="en-US" sz="2000" dirty="0">
                <a:latin typeface="Arial" panose="020B0604020202020204" pitchFamily="34" charset="0"/>
              </a:rPr>
              <a:t>Multiple site involvement concurrently</a:t>
            </a:r>
          </a:p>
          <a:p>
            <a:endParaRPr lang="en-GB" altLang="en-US" sz="2000" dirty="0">
              <a:latin typeface="Arial" panose="020B0604020202020204" pitchFamily="34" charset="0"/>
            </a:endParaRPr>
          </a:p>
          <a:p>
            <a:r>
              <a:rPr lang="en-GB" altLang="en-US" sz="2000" dirty="0">
                <a:latin typeface="Arial" panose="020B0604020202020204" pitchFamily="34" charset="0"/>
              </a:rPr>
              <a:t>Absence of effective cell mediated responses lead to persistence of active disease (large atypical lesions)</a:t>
            </a:r>
          </a:p>
          <a:p>
            <a:endParaRPr lang="en-GB" altLang="en-US" sz="2000" dirty="0">
              <a:latin typeface="Arial" panose="020B0604020202020204" pitchFamily="34" charset="0"/>
            </a:endParaRPr>
          </a:p>
          <a:p>
            <a:endParaRPr lang="en-GB" altLang="en-US" sz="2000" dirty="0">
              <a:latin typeface="Arial" panose="020B0604020202020204" pitchFamily="34" charset="0"/>
            </a:endParaRPr>
          </a:p>
        </p:txBody>
      </p:sp>
      <p:graphicFrame>
        <p:nvGraphicFramePr>
          <p:cNvPr id="716804" name="Object 4"/>
          <p:cNvGraphicFramePr>
            <a:graphicFrameLocks noGrp="1"/>
          </p:cNvGraphicFramePr>
          <p:nvPr>
            <p:ph sz="half" idx="2"/>
          </p:nvPr>
        </p:nvGraphicFramePr>
        <p:xfrm>
          <a:off x="7237413" y="1970089"/>
          <a:ext cx="4746625" cy="1943100"/>
        </p:xfrm>
        <a:graphic>
          <a:graphicData uri="http://schemas.openxmlformats.org/presentationml/2006/ole">
            <mc:AlternateContent xmlns:mc="http://schemas.openxmlformats.org/markup-compatibility/2006">
              <mc:Choice xmlns:v="urn:schemas-microsoft-com:vml" Requires="v">
                <p:oleObj spid="_x0000_s7186" name="Document" r:id="rId3" imgW="8794096" imgH="3047010" progId="Word.Document.8">
                  <p:embed/>
                </p:oleObj>
              </mc:Choice>
              <mc:Fallback>
                <p:oleObj name="Document" r:id="rId3" imgW="8794096" imgH="3047010" progId="Word.Documen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7413" y="1970089"/>
                        <a:ext cx="4746625" cy="1943100"/>
                      </a:xfrm>
                      <a:prstGeom prst="rect">
                        <a:avLst/>
                      </a:prstGeom>
                      <a:solidFill>
                        <a:schemeClr val="tx2"/>
                      </a:solidFill>
                      <a:ln>
                        <a:noFill/>
                      </a:ln>
                      <a:effectLst/>
                    </p:spPr>
                  </p:pic>
                </p:oleObj>
              </mc:Fallback>
            </mc:AlternateContent>
          </a:graphicData>
        </a:graphic>
      </p:graphicFrame>
      <p:sp>
        <p:nvSpPr>
          <p:cNvPr id="716805" name="Text Box 5"/>
          <p:cNvSpPr txBox="1">
            <a:spLocks noChangeArrowheads="1"/>
          </p:cNvSpPr>
          <p:nvPr/>
        </p:nvSpPr>
        <p:spPr bwMode="auto">
          <a:xfrm>
            <a:off x="7237413" y="1289053"/>
            <a:ext cx="4746625" cy="701675"/>
          </a:xfrm>
          <a:prstGeom prst="rect">
            <a:avLst/>
          </a:prstGeom>
          <a:solidFill>
            <a:schemeClr val="tx2"/>
          </a:solidFill>
          <a:ln>
            <a:noFill/>
          </a:ln>
          <a:effectLst/>
        </p:spPr>
        <p:txBody>
          <a:bodyPr wrap="square">
            <a:spAutoFit/>
          </a:bodyPr>
          <a:lstStyle>
            <a:lvl1pPr>
              <a:defRPr sz="2400">
                <a:solidFill>
                  <a:schemeClr val="tx1"/>
                </a:solidFill>
                <a:latin typeface="Times New Roman" panose="02020603050405020304" pitchFamily="18" charset="0"/>
              </a:defRPr>
            </a:lvl1pPr>
            <a:lvl2pPr marL="571500">
              <a:defRPr sz="2400">
                <a:solidFill>
                  <a:schemeClr val="tx1"/>
                </a:solidFill>
                <a:latin typeface="Times New Roman" panose="02020603050405020304" pitchFamily="18" charset="0"/>
              </a:defRPr>
            </a:lvl2pPr>
            <a:lvl3pPr marL="1143000">
              <a:defRPr sz="2400">
                <a:solidFill>
                  <a:schemeClr val="tx1"/>
                </a:solidFill>
                <a:latin typeface="Times New Roman" panose="02020603050405020304" pitchFamily="18" charset="0"/>
              </a:defRPr>
            </a:lvl3pPr>
            <a:lvl4pPr marL="1714500">
              <a:defRPr sz="2400">
                <a:solidFill>
                  <a:schemeClr val="tx1"/>
                </a:solidFill>
                <a:latin typeface="Times New Roman" panose="02020603050405020304" pitchFamily="18" charset="0"/>
              </a:defRPr>
            </a:lvl4pPr>
            <a:lvl5pPr marL="2286000">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dirty="0" err="1">
                <a:solidFill>
                  <a:srgbClr val="FFFFFF"/>
                </a:solidFill>
                <a:latin typeface="Arial Unicode MS" panose="020B0604020202020204" pitchFamily="34" charset="-128"/>
              </a:rPr>
              <a:t>Ano</a:t>
            </a:r>
            <a:r>
              <a:rPr lang="en-US" altLang="en-US" sz="2000" dirty="0">
                <a:solidFill>
                  <a:srgbClr val="FFFFFF"/>
                </a:solidFill>
                <a:latin typeface="Arial Unicode MS" panose="020B0604020202020204" pitchFamily="34" charset="-128"/>
              </a:rPr>
              <a:t>-genital HSV-2 Reactivation Amongst HIV+ vs HIV- Men*</a:t>
            </a:r>
            <a:endParaRPr lang="en-GB" altLang="en-US" sz="2000" dirty="0">
              <a:solidFill>
                <a:srgbClr val="FFFFFF"/>
              </a:solidFill>
              <a:latin typeface="Arial Unicode MS" panose="020B0604020202020204" pitchFamily="34" charset="-128"/>
            </a:endParaRPr>
          </a:p>
        </p:txBody>
      </p:sp>
      <p:sp>
        <p:nvSpPr>
          <p:cNvPr id="716806" name="Text Box 6"/>
          <p:cNvSpPr txBox="1">
            <a:spLocks noChangeArrowheads="1"/>
          </p:cNvSpPr>
          <p:nvPr/>
        </p:nvSpPr>
        <p:spPr bwMode="auto">
          <a:xfrm>
            <a:off x="1385631" y="5867401"/>
            <a:ext cx="510909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80000"/>
              </a:spcBef>
              <a:buClr>
                <a:srgbClr val="979E45"/>
              </a:buClr>
              <a:buFont typeface="Wingdings" panose="05000000000000000000" pitchFamily="2" charset="2"/>
              <a:buNone/>
            </a:pPr>
            <a:r>
              <a:rPr lang="en-AU" altLang="en-US">
                <a:solidFill>
                  <a:srgbClr val="FFFFFF"/>
                </a:solidFill>
                <a:latin typeface="Arial" panose="020B0604020202020204" pitchFamily="34" charset="0"/>
              </a:rPr>
              <a:t>Schacker </a:t>
            </a:r>
            <a:r>
              <a:rPr lang="en-AU" altLang="en-US" i="1">
                <a:solidFill>
                  <a:srgbClr val="FFFFFF"/>
                </a:solidFill>
                <a:latin typeface="Arial" panose="020B0604020202020204" pitchFamily="34" charset="0"/>
              </a:rPr>
              <a:t>et al</a:t>
            </a:r>
            <a:r>
              <a:rPr lang="en-AU" altLang="en-US">
                <a:solidFill>
                  <a:srgbClr val="FFFFFF"/>
                </a:solidFill>
                <a:latin typeface="Arial" panose="020B0604020202020204" pitchFamily="34" charset="0"/>
              </a:rPr>
              <a:t>, </a:t>
            </a:r>
            <a:r>
              <a:rPr lang="en-AU" altLang="en-US" i="1">
                <a:solidFill>
                  <a:srgbClr val="FFFFFF"/>
                </a:solidFill>
                <a:latin typeface="Arial" panose="020B0604020202020204" pitchFamily="34" charset="0"/>
              </a:rPr>
              <a:t>J Infect Dis</a:t>
            </a:r>
            <a:r>
              <a:rPr lang="en-AU" altLang="en-US">
                <a:solidFill>
                  <a:srgbClr val="FFFFFF"/>
                </a:solidFill>
                <a:latin typeface="Arial" panose="020B0604020202020204" pitchFamily="34" charset="0"/>
              </a:rPr>
              <a:t> 1998;178:</a:t>
            </a:r>
            <a:r>
              <a:rPr lang="en-GB" altLang="en-US">
                <a:solidFill>
                  <a:srgbClr val="FFFFFF"/>
                </a:solidFill>
                <a:latin typeface="Arial" panose="020B0604020202020204" pitchFamily="34" charset="0"/>
              </a:rPr>
              <a:t>1616</a:t>
            </a:r>
            <a:r>
              <a:rPr lang="en-US" altLang="en-US">
                <a:solidFill>
                  <a:srgbClr val="FFFFFF"/>
                </a:solidFill>
                <a:latin typeface="Arial" panose="020B0604020202020204" pitchFamily="34" charset="0"/>
              </a:rPr>
              <a:t>-</a:t>
            </a:r>
            <a:r>
              <a:rPr lang="en-GB" altLang="en-US">
                <a:solidFill>
                  <a:srgbClr val="FFFFFF"/>
                </a:solidFill>
                <a:latin typeface="Arial" panose="020B0604020202020204" pitchFamily="34" charset="0"/>
              </a:rPr>
              <a:t>1622</a:t>
            </a:r>
            <a:endParaRPr lang="en-AU" altLang="en-US" sz="2000">
              <a:solidFill>
                <a:srgbClr val="FFFFFF"/>
              </a:solidFill>
              <a:latin typeface="Arial" panose="020B0604020202020204" pitchFamily="34" charset="0"/>
            </a:endParaRPr>
          </a:p>
          <a:p>
            <a:pPr algn="ctr"/>
            <a:endParaRPr lang="en-GB" altLang="en-US">
              <a:solidFill>
                <a:srgbClr val="FFFFFF"/>
              </a:solidFill>
            </a:endParaRPr>
          </a:p>
        </p:txBody>
      </p:sp>
      <p:sp>
        <p:nvSpPr>
          <p:cNvPr id="2" name="TextBox 1"/>
          <p:cNvSpPr txBox="1"/>
          <p:nvPr/>
        </p:nvSpPr>
        <p:spPr>
          <a:xfrm>
            <a:off x="7562850" y="4467225"/>
            <a:ext cx="3971925" cy="646331"/>
          </a:xfrm>
          <a:prstGeom prst="rect">
            <a:avLst/>
          </a:prstGeom>
          <a:noFill/>
        </p:spPr>
        <p:txBody>
          <a:bodyPr wrap="square" rtlCol="0">
            <a:spAutoFit/>
          </a:bodyPr>
          <a:lstStyle/>
          <a:p>
            <a:r>
              <a:rPr lang="en-GB" dirty="0" smtClean="0"/>
              <a:t>Similar patterns in pregnant women with much more frequent shedding </a:t>
            </a:r>
            <a:endParaRPr lang="en-US" dirty="0"/>
          </a:p>
        </p:txBody>
      </p:sp>
    </p:spTree>
    <p:extLst>
      <p:ext uri="{BB962C8B-B14F-4D97-AF65-F5344CB8AC3E}">
        <p14:creationId xmlns:p14="http://schemas.microsoft.com/office/powerpoint/2010/main" val="3599561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Rectangle 2"/>
          <p:cNvSpPr>
            <a:spLocks noGrp="1" noChangeArrowheads="1"/>
          </p:cNvSpPr>
          <p:nvPr>
            <p:ph type="title"/>
          </p:nvPr>
        </p:nvSpPr>
        <p:spPr/>
        <p:txBody>
          <a:bodyPr/>
          <a:lstStyle/>
          <a:p>
            <a:r>
              <a:rPr lang="en-GB" altLang="en-US" sz="2800"/>
              <a:t>HSV  - HIV Co-infection-  clinically atypical</a:t>
            </a:r>
          </a:p>
        </p:txBody>
      </p:sp>
      <p:pic>
        <p:nvPicPr>
          <p:cNvPr id="717827" name="Picture 3" descr="6141600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041400" y="1619251"/>
            <a:ext cx="3951288" cy="2633662"/>
          </a:xfrm>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accent2"/>
                </a:solidFill>
                <a:miter lim="800000"/>
                <a:headEnd/>
                <a:tailEnd/>
              </a14:hiddenLine>
            </a:ext>
          </a:extLst>
        </p:spPr>
      </p:pic>
      <p:pic>
        <p:nvPicPr>
          <p:cNvPr id="7178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0351" y="1584326"/>
            <a:ext cx="3998913" cy="27035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829" name="Text Box 5"/>
          <p:cNvSpPr txBox="1">
            <a:spLocks noChangeArrowheads="1"/>
          </p:cNvSpPr>
          <p:nvPr/>
        </p:nvSpPr>
        <p:spPr bwMode="auto">
          <a:xfrm>
            <a:off x="1041400" y="4670425"/>
            <a:ext cx="785343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571500">
              <a:defRPr sz="2400">
                <a:solidFill>
                  <a:schemeClr val="tx1"/>
                </a:solidFill>
                <a:latin typeface="Times New Roman" panose="02020603050405020304" pitchFamily="18" charset="0"/>
              </a:defRPr>
            </a:lvl2pPr>
            <a:lvl3pPr marL="1143000">
              <a:defRPr sz="2400">
                <a:solidFill>
                  <a:schemeClr val="tx1"/>
                </a:solidFill>
                <a:latin typeface="Times New Roman" panose="02020603050405020304" pitchFamily="18" charset="0"/>
              </a:defRPr>
            </a:lvl3pPr>
            <a:lvl4pPr marL="1714500">
              <a:defRPr sz="2400">
                <a:solidFill>
                  <a:schemeClr val="tx1"/>
                </a:solidFill>
                <a:latin typeface="Times New Roman" panose="02020603050405020304" pitchFamily="18" charset="0"/>
              </a:defRPr>
            </a:lvl4pPr>
            <a:lvl5pPr marL="2286000">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dirty="0">
                <a:latin typeface="Arial Unicode MS" panose="020B0604020202020204" pitchFamily="34" charset="-128"/>
              </a:rPr>
              <a:t>Can be Large deep ulcers </a:t>
            </a:r>
          </a:p>
          <a:p>
            <a:r>
              <a:rPr lang="en-GB" altLang="en-US" dirty="0">
                <a:latin typeface="Arial Unicode MS" panose="020B0604020202020204" pitchFamily="34" charset="-128"/>
              </a:rPr>
              <a:t>Persistent</a:t>
            </a:r>
          </a:p>
          <a:p>
            <a:r>
              <a:rPr lang="en-GB" altLang="en-US" dirty="0">
                <a:latin typeface="Arial Unicode MS" panose="020B0604020202020204" pitchFamily="34" charset="-128"/>
              </a:rPr>
              <a:t>Risk of development of resistance- can establish </a:t>
            </a:r>
            <a:r>
              <a:rPr lang="en-GB" altLang="en-US" dirty="0" smtClean="0">
                <a:latin typeface="Arial Unicode MS" panose="020B0604020202020204" pitchFamily="34" charset="-128"/>
              </a:rPr>
              <a:t>latency</a:t>
            </a:r>
            <a:endParaRPr lang="en-GB" altLang="en-US" dirty="0">
              <a:latin typeface="Arial Unicode MS" panose="020B0604020202020204" pitchFamily="34" charset="-128"/>
            </a:endParaRPr>
          </a:p>
        </p:txBody>
      </p:sp>
    </p:spTree>
    <p:extLst>
      <p:ext uri="{BB962C8B-B14F-4D97-AF65-F5344CB8AC3E}">
        <p14:creationId xmlns:p14="http://schemas.microsoft.com/office/powerpoint/2010/main" val="36861702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Treatment Options-  </a:t>
            </a:r>
            <a:endParaRPr lang="en-US" dirty="0"/>
          </a:p>
        </p:txBody>
      </p:sp>
      <p:pic>
        <p:nvPicPr>
          <p:cNvPr id="5" name="Content Placeholder 4"/>
          <p:cNvPicPr>
            <a:picLocks noGrp="1" noChangeAspect="1"/>
          </p:cNvPicPr>
          <p:nvPr>
            <p:ph idx="1"/>
          </p:nvPr>
        </p:nvPicPr>
        <p:blipFill rotWithShape="1">
          <a:blip r:embed="rId2"/>
          <a:srcRect l="17263" t="13676" r="67673" b="8594"/>
          <a:stretch/>
        </p:blipFill>
        <p:spPr>
          <a:xfrm>
            <a:off x="8486774" y="1735300"/>
            <a:ext cx="3028951" cy="4395462"/>
          </a:xfrm>
          <a:prstGeom prst="rect">
            <a:avLst/>
          </a:prstGeom>
        </p:spPr>
      </p:pic>
      <p:sp>
        <p:nvSpPr>
          <p:cNvPr id="3" name="Slide Number Placeholder 2"/>
          <p:cNvSpPr>
            <a:spLocks noGrp="1"/>
          </p:cNvSpPr>
          <p:nvPr>
            <p:ph type="sldNum" sz="quarter" idx="12"/>
          </p:nvPr>
        </p:nvSpPr>
        <p:spPr/>
        <p:txBody>
          <a:bodyPr/>
          <a:lstStyle/>
          <a:p>
            <a:pPr>
              <a:defRPr/>
            </a:pPr>
            <a:fld id="{727FD9D2-BEC7-4537-B2DF-F17E3E8716E7}" type="slidenum">
              <a:rPr lang="en-GB" smtClean="0">
                <a:solidFill>
                  <a:srgbClr val="323D43"/>
                </a:solidFill>
              </a:rPr>
              <a:pPr>
                <a:defRPr/>
              </a:pPr>
              <a:t>15</a:t>
            </a:fld>
            <a:endParaRPr lang="en-GB">
              <a:solidFill>
                <a:srgbClr val="323D43"/>
              </a:solidFill>
            </a:endParaRPr>
          </a:p>
        </p:txBody>
      </p:sp>
      <p:sp>
        <p:nvSpPr>
          <p:cNvPr id="7" name="TextBox 6"/>
          <p:cNvSpPr txBox="1"/>
          <p:nvPr/>
        </p:nvSpPr>
        <p:spPr>
          <a:xfrm>
            <a:off x="635000" y="1736011"/>
            <a:ext cx="7315200" cy="4801314"/>
          </a:xfrm>
          <a:prstGeom prst="rect">
            <a:avLst/>
          </a:prstGeom>
          <a:noFill/>
        </p:spPr>
        <p:txBody>
          <a:bodyPr wrap="square" rtlCol="0">
            <a:spAutoFit/>
          </a:bodyPr>
          <a:lstStyle/>
          <a:p>
            <a:pPr marL="285750" indent="-285750">
              <a:buFont typeface="Arial" panose="020B0604020202020204" pitchFamily="34" charset="0"/>
              <a:buChar char="•"/>
            </a:pPr>
            <a:r>
              <a:rPr lang="en-GB" dirty="0" smtClean="0"/>
              <a:t>Initial Infections</a:t>
            </a:r>
          </a:p>
          <a:p>
            <a:pPr marL="285750" indent="-285750">
              <a:buFont typeface="Arial" panose="020B0604020202020204" pitchFamily="34" charset="0"/>
              <a:buChar char="•"/>
            </a:pPr>
            <a:r>
              <a:rPr lang="en-GB" dirty="0"/>
              <a:t> </a:t>
            </a:r>
            <a:r>
              <a:rPr lang="en-GB" b="1" dirty="0" err="1"/>
              <a:t>aciclovir</a:t>
            </a:r>
            <a:r>
              <a:rPr lang="en-GB" b="1" dirty="0"/>
              <a:t> 400 mg orally thrice daily for 10 days (standard dose</a:t>
            </a:r>
            <a:r>
              <a:rPr lang="en-GB" b="1" dirty="0" smtClean="0"/>
              <a:t>)</a:t>
            </a:r>
          </a:p>
          <a:p>
            <a:pPr marL="285750" indent="-285750">
              <a:buFont typeface="Arial" panose="020B0604020202020204" pitchFamily="34" charset="0"/>
              <a:buChar char="•"/>
            </a:pPr>
            <a:r>
              <a:rPr lang="en-GB" dirty="0" smtClean="0"/>
              <a:t> </a:t>
            </a:r>
            <a:r>
              <a:rPr lang="en-GB" dirty="0" err="1"/>
              <a:t>aciclovir</a:t>
            </a:r>
            <a:r>
              <a:rPr lang="en-GB" dirty="0"/>
              <a:t> 200 mg orally five times daily for 10 days </a:t>
            </a:r>
            <a:endParaRPr lang="en-GB" dirty="0" smtClean="0"/>
          </a:p>
          <a:p>
            <a:pPr marL="285750" indent="-285750">
              <a:buFont typeface="Arial" panose="020B0604020202020204" pitchFamily="34" charset="0"/>
              <a:buChar char="•"/>
            </a:pPr>
            <a:r>
              <a:rPr lang="en-GB" dirty="0" smtClean="0"/>
              <a:t> </a:t>
            </a:r>
            <a:r>
              <a:rPr lang="en-GB" dirty="0" err="1" smtClean="0"/>
              <a:t>valaciclovir</a:t>
            </a:r>
            <a:r>
              <a:rPr lang="en-GB" dirty="0" smtClean="0"/>
              <a:t> </a:t>
            </a:r>
            <a:r>
              <a:rPr lang="en-GB" dirty="0"/>
              <a:t>500 mg orally twice daily for 10 days </a:t>
            </a:r>
            <a:endParaRPr lang="en-GB" dirty="0" smtClean="0"/>
          </a:p>
          <a:p>
            <a:pPr marL="285750" indent="-285750">
              <a:buFont typeface="Arial" panose="020B0604020202020204" pitchFamily="34" charset="0"/>
              <a:buChar char="•"/>
            </a:pPr>
            <a:r>
              <a:rPr lang="en-GB" dirty="0" smtClean="0"/>
              <a:t> </a:t>
            </a:r>
            <a:r>
              <a:rPr lang="en-GB" dirty="0" err="1"/>
              <a:t>famciclovir</a:t>
            </a:r>
            <a:r>
              <a:rPr lang="en-GB" dirty="0"/>
              <a:t> 250 mg orally thrice daily for 10 days </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Recurrent disease </a:t>
            </a:r>
          </a:p>
          <a:p>
            <a:pPr marL="285750" indent="-285750">
              <a:buFont typeface="Arial" panose="020B0604020202020204" pitchFamily="34" charset="0"/>
              <a:buChar char="•"/>
            </a:pPr>
            <a:r>
              <a:rPr lang="en-GB" b="1" dirty="0" err="1" smtClean="0"/>
              <a:t>aciclovir</a:t>
            </a:r>
            <a:r>
              <a:rPr lang="en-GB" b="1" dirty="0" smtClean="0"/>
              <a:t> </a:t>
            </a:r>
            <a:r>
              <a:rPr lang="en-GB" b="1" dirty="0"/>
              <a:t>400 mg orally thrice daily for 5 days</a:t>
            </a:r>
            <a:r>
              <a:rPr lang="en-GB" dirty="0"/>
              <a:t>, </a:t>
            </a:r>
            <a:endParaRPr lang="en-GB" dirty="0" smtClean="0"/>
          </a:p>
          <a:p>
            <a:pPr marL="285750" indent="-285750">
              <a:buFont typeface="Arial" panose="020B0604020202020204" pitchFamily="34" charset="0"/>
              <a:buChar char="•"/>
            </a:pPr>
            <a:r>
              <a:rPr lang="en-GB" dirty="0" smtClean="0"/>
              <a:t>800 </a:t>
            </a:r>
            <a:r>
              <a:rPr lang="en-GB" dirty="0"/>
              <a:t>mg twice daily for 5 days, or 800 mg thrice daily for 2 days </a:t>
            </a:r>
            <a:endParaRPr lang="en-GB" dirty="0" smtClean="0"/>
          </a:p>
          <a:p>
            <a:pPr marL="285750" indent="-285750">
              <a:buFont typeface="Arial" panose="020B0604020202020204" pitchFamily="34" charset="0"/>
              <a:buChar char="•"/>
            </a:pPr>
            <a:r>
              <a:rPr lang="en-GB" dirty="0" err="1" smtClean="0"/>
              <a:t>valaciclovir</a:t>
            </a:r>
            <a:r>
              <a:rPr lang="en-GB" dirty="0" smtClean="0"/>
              <a:t> </a:t>
            </a:r>
            <a:r>
              <a:rPr lang="en-GB" dirty="0"/>
              <a:t>500 mg orally twice daily for 3 days </a:t>
            </a:r>
            <a:endParaRPr lang="en-GB" dirty="0" smtClean="0"/>
          </a:p>
          <a:p>
            <a:pPr marL="285750" indent="-285750">
              <a:buFont typeface="Arial" panose="020B0604020202020204" pitchFamily="34" charset="0"/>
              <a:buChar char="•"/>
            </a:pPr>
            <a:r>
              <a:rPr lang="en-GB" dirty="0" err="1" smtClean="0"/>
              <a:t>famciclovir</a:t>
            </a:r>
            <a:r>
              <a:rPr lang="en-GB" dirty="0" smtClean="0"/>
              <a:t> </a:t>
            </a:r>
            <a:r>
              <a:rPr lang="en-GB" dirty="0"/>
              <a:t>250 mg twice daily for 5 </a:t>
            </a:r>
            <a:r>
              <a:rPr lang="en-GB" dirty="0" smtClean="0"/>
              <a:t>days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Co-infection with HIV </a:t>
            </a:r>
          </a:p>
          <a:p>
            <a:pPr marL="285750" indent="-285750">
              <a:buFont typeface="Arial" panose="020B0604020202020204" pitchFamily="34" charset="0"/>
              <a:buChar char="•"/>
            </a:pPr>
            <a:r>
              <a:rPr lang="en-GB" b="1" dirty="0" err="1" smtClean="0"/>
              <a:t>aciclovir</a:t>
            </a:r>
            <a:r>
              <a:rPr lang="en-GB" b="1" dirty="0" smtClean="0"/>
              <a:t> </a:t>
            </a:r>
            <a:r>
              <a:rPr lang="en-GB" b="1" dirty="0"/>
              <a:t>400 mg orally thrice daily for 5 </a:t>
            </a:r>
            <a:r>
              <a:rPr lang="en-GB" b="1" dirty="0" smtClean="0"/>
              <a:t>days</a:t>
            </a:r>
          </a:p>
          <a:p>
            <a:pPr marL="285750" indent="-285750">
              <a:buFont typeface="Arial" panose="020B0604020202020204" pitchFamily="34" charset="0"/>
              <a:buChar char="•"/>
            </a:pPr>
            <a:r>
              <a:rPr lang="en-GB" dirty="0" err="1" smtClean="0"/>
              <a:t>valaciclovir</a:t>
            </a:r>
            <a:r>
              <a:rPr lang="en-GB" dirty="0" smtClean="0"/>
              <a:t> </a:t>
            </a:r>
            <a:r>
              <a:rPr lang="en-GB" dirty="0"/>
              <a:t>500 mg orally twice daily for </a:t>
            </a:r>
            <a:r>
              <a:rPr lang="en-GB" b="1" dirty="0"/>
              <a:t>5 days </a:t>
            </a:r>
            <a:endParaRPr lang="en-GB" b="1" dirty="0" smtClean="0"/>
          </a:p>
          <a:p>
            <a:pPr marL="285750" indent="-285750">
              <a:buFont typeface="Arial" panose="020B0604020202020204" pitchFamily="34" charset="0"/>
              <a:buChar char="•"/>
            </a:pPr>
            <a:r>
              <a:rPr lang="en-GB" b="1" dirty="0" err="1" smtClean="0"/>
              <a:t>famciclovir</a:t>
            </a:r>
            <a:r>
              <a:rPr lang="en-GB" b="1" dirty="0" smtClean="0"/>
              <a:t> </a:t>
            </a:r>
            <a:r>
              <a:rPr lang="en-GB" b="1" dirty="0"/>
              <a:t>500 mg orally twice </a:t>
            </a:r>
            <a:r>
              <a:rPr lang="en-GB" dirty="0"/>
              <a:t>daily for 5 days </a:t>
            </a:r>
            <a:endParaRPr lang="en-GB" dirty="0" smtClean="0"/>
          </a:p>
        </p:txBody>
      </p:sp>
    </p:spTree>
    <p:extLst>
      <p:ext uri="{BB962C8B-B14F-4D97-AF65-F5344CB8AC3E}">
        <p14:creationId xmlns:p14="http://schemas.microsoft.com/office/powerpoint/2010/main" val="2504289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a:t>
            </a:r>
            <a:r>
              <a:rPr lang="en-US" sz="2400" dirty="0" smtClean="0"/>
              <a:t>ecurrent genital </a:t>
            </a:r>
            <a:r>
              <a:rPr lang="en-US" sz="2400" dirty="0"/>
              <a:t>HSV infection that are frequent, severe or cause distress</a:t>
            </a:r>
          </a:p>
        </p:txBody>
      </p:sp>
      <p:sp>
        <p:nvSpPr>
          <p:cNvPr id="3" name="Content Placeholder 2"/>
          <p:cNvSpPr>
            <a:spLocks noGrp="1"/>
          </p:cNvSpPr>
          <p:nvPr>
            <p:ph idx="1"/>
          </p:nvPr>
        </p:nvSpPr>
        <p:spPr/>
        <p:txBody>
          <a:bodyPr/>
          <a:lstStyle/>
          <a:p>
            <a:pPr marL="0" indent="0">
              <a:buNone/>
            </a:pPr>
            <a:r>
              <a:rPr lang="en-US" b="1" dirty="0" smtClean="0"/>
              <a:t>•  </a:t>
            </a:r>
            <a:r>
              <a:rPr lang="en-US" b="1" dirty="0" err="1"/>
              <a:t>aciclovir</a:t>
            </a:r>
            <a:r>
              <a:rPr lang="en-US" b="1" dirty="0"/>
              <a:t> 400 mg orally twice daily </a:t>
            </a:r>
            <a:endParaRPr lang="en-US" b="1" dirty="0" smtClean="0"/>
          </a:p>
          <a:p>
            <a:pPr marL="0" indent="0">
              <a:buNone/>
            </a:pPr>
            <a:r>
              <a:rPr lang="en-US" dirty="0" smtClean="0"/>
              <a:t>•  </a:t>
            </a:r>
            <a:r>
              <a:rPr lang="en-US" dirty="0" err="1"/>
              <a:t>valaciclovir</a:t>
            </a:r>
            <a:r>
              <a:rPr lang="en-US" dirty="0"/>
              <a:t> 500 mg orally once daily </a:t>
            </a:r>
            <a:endParaRPr lang="en-US" dirty="0" smtClean="0"/>
          </a:p>
          <a:p>
            <a:pPr marL="0" indent="0">
              <a:buNone/>
            </a:pPr>
            <a:r>
              <a:rPr lang="en-US" dirty="0" smtClean="0"/>
              <a:t>•  </a:t>
            </a:r>
            <a:r>
              <a:rPr lang="en-US" dirty="0" err="1"/>
              <a:t>famciclovir</a:t>
            </a:r>
            <a:r>
              <a:rPr lang="en-US" dirty="0"/>
              <a:t> 250 mg orally twice daily </a:t>
            </a:r>
            <a:endParaRPr lang="en-US" dirty="0" smtClean="0"/>
          </a:p>
          <a:p>
            <a:pPr marL="0" indent="0">
              <a:buNone/>
            </a:pPr>
            <a:r>
              <a:rPr lang="en-US" dirty="0" smtClean="0"/>
              <a:t>Dosages </a:t>
            </a:r>
            <a:r>
              <a:rPr lang="en-US" dirty="0"/>
              <a:t>for people living with HIV </a:t>
            </a:r>
            <a:r>
              <a:rPr lang="en-US" dirty="0" smtClean="0"/>
              <a:t>:</a:t>
            </a:r>
          </a:p>
          <a:p>
            <a:pPr marL="0" indent="0">
              <a:buNone/>
            </a:pPr>
            <a:r>
              <a:rPr lang="en-US" b="1" dirty="0" smtClean="0"/>
              <a:t>•  </a:t>
            </a:r>
            <a:r>
              <a:rPr lang="en-US" b="1" dirty="0" err="1"/>
              <a:t>aciclovir</a:t>
            </a:r>
            <a:r>
              <a:rPr lang="en-US" b="1" dirty="0"/>
              <a:t> 400 mg orally twice daily </a:t>
            </a:r>
            <a:endParaRPr lang="en-US" b="1" dirty="0" smtClean="0"/>
          </a:p>
          <a:p>
            <a:pPr marL="0" indent="0">
              <a:buNone/>
            </a:pPr>
            <a:r>
              <a:rPr lang="en-US" dirty="0" smtClean="0"/>
              <a:t>•  </a:t>
            </a:r>
            <a:r>
              <a:rPr lang="en-US" dirty="0" err="1"/>
              <a:t>valaciclovir</a:t>
            </a:r>
            <a:r>
              <a:rPr lang="en-US" dirty="0"/>
              <a:t> 500 mg orally </a:t>
            </a:r>
            <a:r>
              <a:rPr lang="en-US" b="1" dirty="0"/>
              <a:t>twice dail</a:t>
            </a:r>
            <a:r>
              <a:rPr lang="en-US" dirty="0"/>
              <a:t>y </a:t>
            </a:r>
            <a:endParaRPr lang="en-US" dirty="0" smtClean="0"/>
          </a:p>
          <a:p>
            <a:pPr marL="0" indent="0">
              <a:buNone/>
            </a:pPr>
            <a:r>
              <a:rPr lang="en-US" dirty="0" smtClean="0"/>
              <a:t>•  </a:t>
            </a:r>
            <a:r>
              <a:rPr lang="en-US" dirty="0" err="1"/>
              <a:t>famciclovir</a:t>
            </a:r>
            <a:r>
              <a:rPr lang="en-US" dirty="0"/>
              <a:t> </a:t>
            </a:r>
            <a:r>
              <a:rPr lang="en-US" b="1" dirty="0"/>
              <a:t>500 mg </a:t>
            </a:r>
            <a:r>
              <a:rPr lang="en-US" dirty="0"/>
              <a:t>orally twice daily </a:t>
            </a:r>
          </a:p>
        </p:txBody>
      </p:sp>
      <p:sp>
        <p:nvSpPr>
          <p:cNvPr id="4" name="Slide Number Placeholder 3"/>
          <p:cNvSpPr>
            <a:spLocks noGrp="1"/>
          </p:cNvSpPr>
          <p:nvPr>
            <p:ph type="sldNum" sz="quarter" idx="12"/>
          </p:nvPr>
        </p:nvSpPr>
        <p:spPr/>
        <p:txBody>
          <a:bodyPr/>
          <a:lstStyle/>
          <a:p>
            <a:pPr>
              <a:defRPr/>
            </a:pPr>
            <a:fld id="{C40E7985-E1E1-403F-8981-4D45FC7387D5}" type="slidenum">
              <a:rPr lang="en-GB" smtClean="0">
                <a:solidFill>
                  <a:srgbClr val="323D43"/>
                </a:solidFill>
              </a:rPr>
              <a:pPr>
                <a:defRPr/>
              </a:pPr>
              <a:t>16</a:t>
            </a:fld>
            <a:endParaRPr lang="en-GB">
              <a:solidFill>
                <a:srgbClr val="323D43"/>
              </a:solidFill>
            </a:endParaRPr>
          </a:p>
        </p:txBody>
      </p:sp>
      <p:pic>
        <p:nvPicPr>
          <p:cNvPr id="5" name="Picture 4"/>
          <p:cNvPicPr>
            <a:picLocks noChangeAspect="1"/>
          </p:cNvPicPr>
          <p:nvPr/>
        </p:nvPicPr>
        <p:blipFill>
          <a:blip r:embed="rId2"/>
          <a:stretch>
            <a:fillRect/>
          </a:stretch>
        </p:blipFill>
        <p:spPr>
          <a:xfrm>
            <a:off x="7496010" y="1615413"/>
            <a:ext cx="3314865" cy="4921912"/>
          </a:xfrm>
          <a:prstGeom prst="rect">
            <a:avLst/>
          </a:prstGeom>
        </p:spPr>
      </p:pic>
    </p:spTree>
    <p:extLst>
      <p:ext uri="{BB962C8B-B14F-4D97-AF65-F5344CB8AC3E}">
        <p14:creationId xmlns:p14="http://schemas.microsoft.com/office/powerpoint/2010/main" val="480360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Modifying therapy in HIV Co-infection </a:t>
            </a:r>
            <a:endParaRPr lang="en-US" dirty="0"/>
          </a:p>
        </p:txBody>
      </p:sp>
      <p:sp>
        <p:nvSpPr>
          <p:cNvPr id="4" name="Content Placeholder 3"/>
          <p:cNvSpPr>
            <a:spLocks noGrp="1"/>
          </p:cNvSpPr>
          <p:nvPr>
            <p:ph idx="1"/>
          </p:nvPr>
        </p:nvSpPr>
        <p:spPr>
          <a:xfrm>
            <a:off x="431800" y="1700213"/>
            <a:ext cx="9740900" cy="4114800"/>
          </a:xfrm>
        </p:spPr>
        <p:txBody>
          <a:bodyPr/>
          <a:lstStyle/>
          <a:p>
            <a:r>
              <a:rPr lang="en-GB" dirty="0" smtClean="0"/>
              <a:t>First line drugs all require viral </a:t>
            </a:r>
            <a:r>
              <a:rPr lang="en-GB" dirty="0" err="1" smtClean="0"/>
              <a:t>thymidene</a:t>
            </a:r>
            <a:r>
              <a:rPr lang="en-GB" dirty="0" smtClean="0"/>
              <a:t> kinase for activation </a:t>
            </a:r>
          </a:p>
          <a:p>
            <a:r>
              <a:rPr lang="en-GB" dirty="0" smtClean="0"/>
              <a:t>Some evidence that if the CD4 count is restored after ARVs then standard doses of HSV antivirals can be used</a:t>
            </a:r>
          </a:p>
          <a:p>
            <a:r>
              <a:rPr lang="en-GB" dirty="0" smtClean="0"/>
              <a:t>Otherwise use medications at full / enhanced dose and avoid ultrashort therapies</a:t>
            </a:r>
            <a:endParaRPr lang="en-US" dirty="0"/>
          </a:p>
        </p:txBody>
      </p:sp>
      <p:sp>
        <p:nvSpPr>
          <p:cNvPr id="3" name="Slide Number Placeholder 2"/>
          <p:cNvSpPr>
            <a:spLocks noGrp="1"/>
          </p:cNvSpPr>
          <p:nvPr>
            <p:ph type="sldNum" sz="quarter" idx="12"/>
          </p:nvPr>
        </p:nvSpPr>
        <p:spPr/>
        <p:txBody>
          <a:bodyPr/>
          <a:lstStyle/>
          <a:p>
            <a:pPr>
              <a:defRPr/>
            </a:pPr>
            <a:fld id="{727FD9D2-BEC7-4537-B2DF-F17E3E8716E7}" type="slidenum">
              <a:rPr lang="en-GB" smtClean="0">
                <a:solidFill>
                  <a:srgbClr val="323D43"/>
                </a:solidFill>
              </a:rPr>
              <a:pPr>
                <a:defRPr/>
              </a:pPr>
              <a:t>17</a:t>
            </a:fld>
            <a:endParaRPr lang="en-GB">
              <a:solidFill>
                <a:srgbClr val="323D43"/>
              </a:solidFill>
            </a:endParaRPr>
          </a:p>
        </p:txBody>
      </p:sp>
    </p:spTree>
    <p:extLst>
      <p:ext uri="{BB962C8B-B14F-4D97-AF65-F5344CB8AC3E}">
        <p14:creationId xmlns:p14="http://schemas.microsoft.com/office/powerpoint/2010/main" val="2406605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Problems in Co-infection </a:t>
            </a:r>
            <a:endParaRPr lang="en-US" dirty="0"/>
          </a:p>
        </p:txBody>
      </p:sp>
      <p:sp>
        <p:nvSpPr>
          <p:cNvPr id="4" name="Content Placeholder 3"/>
          <p:cNvSpPr>
            <a:spLocks noGrp="1"/>
          </p:cNvSpPr>
          <p:nvPr>
            <p:ph idx="1"/>
          </p:nvPr>
        </p:nvSpPr>
        <p:spPr/>
        <p:txBody>
          <a:bodyPr/>
          <a:lstStyle/>
          <a:p>
            <a:r>
              <a:rPr lang="en-GB" dirty="0" smtClean="0"/>
              <a:t>Resistance</a:t>
            </a:r>
          </a:p>
          <a:p>
            <a:r>
              <a:rPr lang="en-GB" dirty="0" smtClean="0"/>
              <a:t>IRIS </a:t>
            </a:r>
          </a:p>
          <a:p>
            <a:r>
              <a:rPr lang="en-GB" dirty="0" smtClean="0"/>
              <a:t>Rare HSV complications </a:t>
            </a:r>
          </a:p>
          <a:p>
            <a:r>
              <a:rPr lang="en-GB" dirty="0" smtClean="0"/>
              <a:t>Pregnancy</a:t>
            </a:r>
          </a:p>
          <a:p>
            <a:r>
              <a:rPr lang="en-GB" dirty="0" smtClean="0"/>
              <a:t>Transmission </a:t>
            </a:r>
          </a:p>
          <a:p>
            <a:pPr marL="0" indent="0">
              <a:buNone/>
            </a:pPr>
            <a:endParaRPr lang="en-US" dirty="0"/>
          </a:p>
        </p:txBody>
      </p:sp>
      <p:sp>
        <p:nvSpPr>
          <p:cNvPr id="3" name="Slide Number Placeholder 2"/>
          <p:cNvSpPr>
            <a:spLocks noGrp="1"/>
          </p:cNvSpPr>
          <p:nvPr>
            <p:ph type="sldNum" sz="quarter" idx="12"/>
          </p:nvPr>
        </p:nvSpPr>
        <p:spPr/>
        <p:txBody>
          <a:bodyPr/>
          <a:lstStyle/>
          <a:p>
            <a:pPr>
              <a:defRPr/>
            </a:pPr>
            <a:fld id="{727FD9D2-BEC7-4537-B2DF-F17E3E8716E7}" type="slidenum">
              <a:rPr lang="en-GB" smtClean="0">
                <a:solidFill>
                  <a:srgbClr val="323D43"/>
                </a:solidFill>
              </a:rPr>
              <a:pPr>
                <a:defRPr/>
              </a:pPr>
              <a:t>18</a:t>
            </a:fld>
            <a:endParaRPr lang="en-GB">
              <a:solidFill>
                <a:srgbClr val="323D43"/>
              </a:solidFill>
            </a:endParaRPr>
          </a:p>
        </p:txBody>
      </p:sp>
      <p:pic>
        <p:nvPicPr>
          <p:cNvPr id="6" name="Picture 5"/>
          <p:cNvPicPr>
            <a:picLocks noChangeAspect="1"/>
          </p:cNvPicPr>
          <p:nvPr/>
        </p:nvPicPr>
        <p:blipFill>
          <a:blip r:embed="rId2"/>
          <a:stretch>
            <a:fillRect/>
          </a:stretch>
        </p:blipFill>
        <p:spPr>
          <a:xfrm>
            <a:off x="7622142" y="1232694"/>
            <a:ext cx="3310415" cy="4919898"/>
          </a:xfrm>
          <a:prstGeom prst="rect">
            <a:avLst/>
          </a:prstGeom>
        </p:spPr>
      </p:pic>
    </p:spTree>
    <p:extLst>
      <p:ext uri="{BB962C8B-B14F-4D97-AF65-F5344CB8AC3E}">
        <p14:creationId xmlns:p14="http://schemas.microsoft.com/office/powerpoint/2010/main" val="3191652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Problems in Co-infection - Resistance</a:t>
            </a:r>
            <a:endParaRPr lang="en-US" dirty="0"/>
          </a:p>
        </p:txBody>
      </p:sp>
      <p:sp>
        <p:nvSpPr>
          <p:cNvPr id="4" name="Content Placeholder 3"/>
          <p:cNvSpPr>
            <a:spLocks noGrp="1"/>
          </p:cNvSpPr>
          <p:nvPr>
            <p:ph idx="1"/>
          </p:nvPr>
        </p:nvSpPr>
        <p:spPr/>
        <p:txBody>
          <a:bodyPr/>
          <a:lstStyle/>
          <a:p>
            <a:r>
              <a:rPr lang="en-GB" dirty="0" smtClean="0"/>
              <a:t>HSV with replicate in the presence of antivirals and strains either partially or </a:t>
            </a:r>
            <a:r>
              <a:rPr lang="en-GB" dirty="0" smtClean="0"/>
              <a:t>totally </a:t>
            </a:r>
            <a:r>
              <a:rPr lang="en-GB" dirty="0" smtClean="0"/>
              <a:t>resistant to antivirals (usually with limited pathogenicity) will develop</a:t>
            </a:r>
          </a:p>
          <a:p>
            <a:r>
              <a:rPr lang="en-GB" dirty="0" smtClean="0"/>
              <a:t>Mutations </a:t>
            </a:r>
            <a:r>
              <a:rPr lang="en-GB" dirty="0" smtClean="0"/>
              <a:t>in </a:t>
            </a:r>
            <a:r>
              <a:rPr lang="en-GB" dirty="0" err="1" smtClean="0"/>
              <a:t>thymidase</a:t>
            </a:r>
            <a:r>
              <a:rPr lang="en-GB" dirty="0" smtClean="0"/>
              <a:t> kinase and HSV viral DNA polymerase will confer resistance </a:t>
            </a:r>
            <a:endParaRPr lang="en-GB" dirty="0" smtClean="0"/>
          </a:p>
          <a:p>
            <a:r>
              <a:rPr lang="en-GB" dirty="0" smtClean="0"/>
              <a:t>HSV </a:t>
            </a:r>
            <a:r>
              <a:rPr lang="en-GB" dirty="0"/>
              <a:t>cleared by immune responses </a:t>
            </a:r>
            <a:endParaRPr lang="en-GB" dirty="0" smtClean="0"/>
          </a:p>
          <a:p>
            <a:r>
              <a:rPr lang="en-GB" dirty="0" smtClean="0"/>
              <a:t>These strains can became latent and will recur</a:t>
            </a:r>
          </a:p>
          <a:p>
            <a:r>
              <a:rPr lang="en-GB" dirty="0" smtClean="0"/>
              <a:t>Switching to alternative agents (</a:t>
            </a:r>
            <a:r>
              <a:rPr lang="en-GB" dirty="0" err="1" smtClean="0"/>
              <a:t>Foscarnet</a:t>
            </a:r>
            <a:r>
              <a:rPr lang="en-GB" dirty="0" smtClean="0"/>
              <a:t>, </a:t>
            </a:r>
            <a:r>
              <a:rPr lang="en-GB" dirty="0" err="1" smtClean="0"/>
              <a:t>Cidofovir</a:t>
            </a:r>
            <a:r>
              <a:rPr lang="en-GB" dirty="0" smtClean="0"/>
              <a:t>, </a:t>
            </a:r>
            <a:r>
              <a:rPr lang="en-GB" dirty="0" err="1" smtClean="0"/>
              <a:t>Pritilavir</a:t>
            </a:r>
            <a:r>
              <a:rPr lang="en-GB" dirty="0" smtClean="0"/>
              <a:t>, </a:t>
            </a:r>
            <a:r>
              <a:rPr lang="en-GB" dirty="0" err="1" smtClean="0"/>
              <a:t>Imiquimod</a:t>
            </a:r>
            <a:r>
              <a:rPr lang="en-GB" dirty="0" smtClean="0"/>
              <a:t>) will usually clear an infection </a:t>
            </a:r>
            <a:endParaRPr lang="en-GB" dirty="0" smtClean="0"/>
          </a:p>
          <a:p>
            <a:r>
              <a:rPr lang="en-GB" dirty="0" smtClean="0"/>
              <a:t>BUT</a:t>
            </a:r>
            <a:r>
              <a:rPr lang="en-GB" dirty="0" smtClean="0"/>
              <a:t> </a:t>
            </a:r>
            <a:r>
              <a:rPr lang="en-GB" dirty="0" smtClean="0"/>
              <a:t>recurrences will be resistant to 2</a:t>
            </a:r>
            <a:r>
              <a:rPr lang="en-GB" baseline="30000" dirty="0" smtClean="0"/>
              <a:t>nd</a:t>
            </a:r>
            <a:r>
              <a:rPr lang="en-GB" dirty="0" smtClean="0"/>
              <a:t> line agents- in the long term you need immune restoration </a:t>
            </a:r>
          </a:p>
        </p:txBody>
      </p:sp>
      <p:sp>
        <p:nvSpPr>
          <p:cNvPr id="3" name="Slide Number Placeholder 2"/>
          <p:cNvSpPr>
            <a:spLocks noGrp="1"/>
          </p:cNvSpPr>
          <p:nvPr>
            <p:ph type="sldNum" sz="quarter" idx="12"/>
          </p:nvPr>
        </p:nvSpPr>
        <p:spPr/>
        <p:txBody>
          <a:bodyPr/>
          <a:lstStyle/>
          <a:p>
            <a:pPr>
              <a:defRPr/>
            </a:pPr>
            <a:fld id="{727FD9D2-BEC7-4537-B2DF-F17E3E8716E7}" type="slidenum">
              <a:rPr lang="en-GB" smtClean="0">
                <a:solidFill>
                  <a:srgbClr val="323D43"/>
                </a:solidFill>
              </a:rPr>
              <a:pPr>
                <a:defRPr/>
              </a:pPr>
              <a:t>19</a:t>
            </a:fld>
            <a:endParaRPr lang="en-GB">
              <a:solidFill>
                <a:srgbClr val="323D43"/>
              </a:solidFill>
            </a:endParaRPr>
          </a:p>
        </p:txBody>
      </p:sp>
    </p:spTree>
    <p:extLst>
      <p:ext uri="{BB962C8B-B14F-4D97-AF65-F5344CB8AC3E}">
        <p14:creationId xmlns:p14="http://schemas.microsoft.com/office/powerpoint/2010/main" val="1460425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lstStyle/>
          <a:p>
            <a:r>
              <a:rPr lang="en-US" dirty="0" smtClean="0"/>
              <a:t>Research grants: GSK, Novartis, Roche, CLJI, </a:t>
            </a:r>
            <a:r>
              <a:rPr lang="en-US" dirty="0" err="1" smtClean="0"/>
              <a:t>Beckton</a:t>
            </a:r>
            <a:r>
              <a:rPr lang="en-US" dirty="0" smtClean="0"/>
              <a:t> Dickenson</a:t>
            </a:r>
          </a:p>
          <a:p>
            <a:r>
              <a:rPr lang="en-US" dirty="0" smtClean="0"/>
              <a:t>Speaker Panels/Advisory Boards : GSK, Novartis, Roche, BD, </a:t>
            </a:r>
            <a:r>
              <a:rPr lang="en-US" dirty="0" err="1" smtClean="0"/>
              <a:t>Genocea</a:t>
            </a:r>
            <a:endParaRPr lang="en-US" dirty="0" smtClean="0"/>
          </a:p>
        </p:txBody>
      </p:sp>
      <p:sp>
        <p:nvSpPr>
          <p:cNvPr id="4" name="Slide Number Placeholder 3"/>
          <p:cNvSpPr>
            <a:spLocks noGrp="1"/>
          </p:cNvSpPr>
          <p:nvPr>
            <p:ph type="sldNum" sz="quarter" idx="12"/>
          </p:nvPr>
        </p:nvSpPr>
        <p:spPr/>
        <p:txBody>
          <a:bodyPr/>
          <a:lstStyle/>
          <a:p>
            <a:pPr>
              <a:defRPr/>
            </a:pPr>
            <a:fld id="{C40E7985-E1E1-403F-8981-4D45FC7387D5}" type="slidenum">
              <a:rPr lang="en-GB" smtClean="0">
                <a:solidFill>
                  <a:srgbClr val="323D43"/>
                </a:solidFill>
              </a:rPr>
              <a:pPr>
                <a:defRPr/>
              </a:pPr>
              <a:t>2</a:t>
            </a:fld>
            <a:endParaRPr lang="en-GB">
              <a:solidFill>
                <a:srgbClr val="323D43"/>
              </a:solidFill>
            </a:endParaRPr>
          </a:p>
        </p:txBody>
      </p:sp>
    </p:spTree>
    <p:extLst>
      <p:ext uri="{BB962C8B-B14F-4D97-AF65-F5344CB8AC3E}">
        <p14:creationId xmlns:p14="http://schemas.microsoft.com/office/powerpoint/2010/main" val="1068667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Rectangle 2"/>
          <p:cNvSpPr>
            <a:spLocks noGrp="1" noChangeArrowheads="1"/>
          </p:cNvSpPr>
          <p:nvPr>
            <p:ph type="title"/>
          </p:nvPr>
        </p:nvSpPr>
        <p:spPr/>
        <p:txBody>
          <a:bodyPr/>
          <a:lstStyle/>
          <a:p>
            <a:r>
              <a:rPr lang="en-GB" altLang="en-US" sz="2800" dirty="0"/>
              <a:t>HSV  - HIV </a:t>
            </a:r>
            <a:r>
              <a:rPr lang="en-GB" altLang="en-US" sz="2800" dirty="0" smtClean="0"/>
              <a:t>Co-infection IRIS lesions </a:t>
            </a:r>
            <a:endParaRPr lang="en-GB" altLang="en-US" sz="2800" dirty="0"/>
          </a:p>
        </p:txBody>
      </p:sp>
      <p:pic>
        <p:nvPicPr>
          <p:cNvPr id="717827" name="Picture 3" descr="6141600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674449" y="1153425"/>
            <a:ext cx="3951288" cy="2633662"/>
          </a:xfrm>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accent2"/>
                </a:solidFill>
                <a:miter lim="800000"/>
                <a:headEnd/>
                <a:tailEnd/>
              </a14:hiddenLine>
            </a:ext>
          </a:extLst>
        </p:spPr>
      </p:pic>
      <p:pic>
        <p:nvPicPr>
          <p:cNvPr id="7178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8849" y="4007001"/>
            <a:ext cx="3998913" cy="27035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2475" y="1802921"/>
            <a:ext cx="5769275" cy="4154984"/>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Recurrences can be persistent and last months to years</a:t>
            </a:r>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dirty="0" smtClean="0"/>
              <a:t>Persist despite CD4 counts normalising</a:t>
            </a:r>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dirty="0" smtClean="0"/>
              <a:t>Topical immune modulators and </a:t>
            </a:r>
            <a:r>
              <a:rPr lang="en-GB" sz="2400" dirty="0" err="1" smtClean="0"/>
              <a:t>cidofovir</a:t>
            </a:r>
            <a:r>
              <a:rPr lang="en-GB" sz="2400" dirty="0" smtClean="0"/>
              <a:t> </a:t>
            </a:r>
            <a:r>
              <a:rPr lang="en-GB" sz="2400" dirty="0" smtClean="0"/>
              <a:t>have </a:t>
            </a:r>
            <a:r>
              <a:rPr lang="en-GB" sz="2400" dirty="0" smtClean="0"/>
              <a:t>been used</a:t>
            </a:r>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dirty="0" smtClean="0"/>
              <a:t>Excision and stitching of skin on the vulva and scrotum </a:t>
            </a:r>
            <a:r>
              <a:rPr lang="en-GB" sz="2400" dirty="0" smtClean="0"/>
              <a:t>may be needed </a:t>
            </a:r>
            <a:endParaRPr lang="en-US" sz="2400" dirty="0"/>
          </a:p>
        </p:txBody>
      </p:sp>
    </p:spTree>
    <p:extLst>
      <p:ext uri="{BB962C8B-B14F-4D97-AF65-F5344CB8AC3E}">
        <p14:creationId xmlns:p14="http://schemas.microsoft.com/office/powerpoint/2010/main" val="18131217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Rare HSV related problems more common in the immune compromised </a:t>
            </a:r>
            <a:r>
              <a:rPr lang="en-GB" dirty="0" smtClean="0"/>
              <a:t> </a:t>
            </a:r>
            <a:endParaRPr lang="en-US" dirty="0"/>
          </a:p>
        </p:txBody>
      </p:sp>
      <p:sp>
        <p:nvSpPr>
          <p:cNvPr id="3" name="Content Placeholder 2"/>
          <p:cNvSpPr>
            <a:spLocks noGrp="1"/>
          </p:cNvSpPr>
          <p:nvPr>
            <p:ph idx="1"/>
          </p:nvPr>
        </p:nvSpPr>
        <p:spPr>
          <a:xfrm>
            <a:off x="381000" y="2088401"/>
            <a:ext cx="11328400" cy="4114800"/>
          </a:xfrm>
        </p:spPr>
        <p:txBody>
          <a:bodyPr/>
          <a:lstStyle/>
          <a:p>
            <a:r>
              <a:rPr lang="en-GB" dirty="0" smtClean="0"/>
              <a:t>Disseminated HSV</a:t>
            </a:r>
          </a:p>
          <a:p>
            <a:r>
              <a:rPr lang="en-GB" dirty="0" err="1"/>
              <a:t>Osephageal</a:t>
            </a:r>
            <a:r>
              <a:rPr lang="en-GB" dirty="0"/>
              <a:t>/ colon related ulceration </a:t>
            </a:r>
            <a:endParaRPr lang="en-US" dirty="0"/>
          </a:p>
          <a:p>
            <a:r>
              <a:rPr lang="en-GB" dirty="0" smtClean="0"/>
              <a:t>Encephalitis?</a:t>
            </a:r>
          </a:p>
          <a:p>
            <a:r>
              <a:rPr lang="en-GB" dirty="0" smtClean="0"/>
              <a:t>HSV keratitis?</a:t>
            </a:r>
          </a:p>
        </p:txBody>
      </p:sp>
      <p:sp>
        <p:nvSpPr>
          <p:cNvPr id="4" name="Slide Number Placeholder 3"/>
          <p:cNvSpPr>
            <a:spLocks noGrp="1"/>
          </p:cNvSpPr>
          <p:nvPr>
            <p:ph type="sldNum" sz="quarter" idx="12"/>
          </p:nvPr>
        </p:nvSpPr>
        <p:spPr/>
        <p:txBody>
          <a:bodyPr/>
          <a:lstStyle/>
          <a:p>
            <a:pPr>
              <a:defRPr/>
            </a:pPr>
            <a:fld id="{C40E7985-E1E1-403F-8981-4D45FC7387D5}" type="slidenum">
              <a:rPr lang="en-GB" smtClean="0">
                <a:solidFill>
                  <a:srgbClr val="323D43"/>
                </a:solidFill>
              </a:rPr>
              <a:pPr>
                <a:defRPr/>
              </a:pPr>
              <a:t>21</a:t>
            </a:fld>
            <a:endParaRPr lang="en-GB">
              <a:solidFill>
                <a:srgbClr val="323D43"/>
              </a:solidFill>
            </a:endParaRPr>
          </a:p>
        </p:txBody>
      </p:sp>
      <p:pic>
        <p:nvPicPr>
          <p:cNvPr id="5" name="Picture 4"/>
          <p:cNvPicPr>
            <a:picLocks noChangeAspect="1"/>
          </p:cNvPicPr>
          <p:nvPr/>
        </p:nvPicPr>
        <p:blipFill rotWithShape="1">
          <a:blip r:embed="rId2"/>
          <a:srcRect l="40259" t="26415" r="29599" b="27673"/>
          <a:stretch/>
        </p:blipFill>
        <p:spPr>
          <a:xfrm>
            <a:off x="8035145" y="1845623"/>
            <a:ext cx="2966229" cy="2541488"/>
          </a:xfrm>
          <a:prstGeom prst="rect">
            <a:avLst/>
          </a:prstGeom>
        </p:spPr>
      </p:pic>
    </p:spTree>
    <p:extLst>
      <p:ext uri="{BB962C8B-B14F-4D97-AF65-F5344CB8AC3E}">
        <p14:creationId xmlns:p14="http://schemas.microsoft.com/office/powerpoint/2010/main" val="411348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Pregnancy  HSV-HIV co-infection </a:t>
            </a:r>
            <a:endParaRPr lang="en-US" dirty="0"/>
          </a:p>
        </p:txBody>
      </p:sp>
      <p:sp>
        <p:nvSpPr>
          <p:cNvPr id="3" name="Content Placeholder 2"/>
          <p:cNvSpPr>
            <a:spLocks noGrp="1"/>
          </p:cNvSpPr>
          <p:nvPr>
            <p:ph idx="1"/>
          </p:nvPr>
        </p:nvSpPr>
        <p:spPr/>
        <p:txBody>
          <a:bodyPr/>
          <a:lstStyle/>
          <a:p>
            <a:r>
              <a:rPr lang="en-GB" dirty="0" smtClean="0"/>
              <a:t>Some studies show higher rates of HIV transmission and adverse pregnancy outcome  with co-infection </a:t>
            </a:r>
          </a:p>
          <a:p>
            <a:r>
              <a:rPr lang="en-GB" dirty="0" smtClean="0"/>
              <a:t>Possibly only of historical significance in the age of </a:t>
            </a:r>
            <a:r>
              <a:rPr lang="en-GB" dirty="0" smtClean="0"/>
              <a:t>advised universal </a:t>
            </a:r>
            <a:r>
              <a:rPr lang="en-GB" dirty="0" smtClean="0"/>
              <a:t>ART in pregnancy</a:t>
            </a:r>
          </a:p>
          <a:p>
            <a:r>
              <a:rPr lang="en-GB" dirty="0" smtClean="0"/>
              <a:t>Tendency for earlier delivery in HIV positives suggests that any offer of HSV cover in late pregnancy should be made earlier (at 32 weeks </a:t>
            </a:r>
            <a:r>
              <a:rPr lang="en-GB" dirty="0" err="1" smtClean="0"/>
              <a:t>aciclovir</a:t>
            </a:r>
            <a:r>
              <a:rPr lang="en-GB" dirty="0" smtClean="0"/>
              <a:t> 400mg three times a day to term)</a:t>
            </a:r>
          </a:p>
          <a:p>
            <a:endParaRPr lang="en-GB" dirty="0" smtClean="0"/>
          </a:p>
          <a:p>
            <a:endParaRPr lang="en-US" dirty="0"/>
          </a:p>
        </p:txBody>
      </p:sp>
      <p:sp>
        <p:nvSpPr>
          <p:cNvPr id="4" name="Slide Number Placeholder 3"/>
          <p:cNvSpPr>
            <a:spLocks noGrp="1"/>
          </p:cNvSpPr>
          <p:nvPr>
            <p:ph type="sldNum" sz="quarter" idx="12"/>
          </p:nvPr>
        </p:nvSpPr>
        <p:spPr/>
        <p:txBody>
          <a:bodyPr/>
          <a:lstStyle/>
          <a:p>
            <a:pPr>
              <a:defRPr/>
            </a:pPr>
            <a:fld id="{C40E7985-E1E1-403F-8981-4D45FC7387D5}" type="slidenum">
              <a:rPr lang="en-GB" smtClean="0">
                <a:solidFill>
                  <a:srgbClr val="323D43"/>
                </a:solidFill>
              </a:rPr>
              <a:pPr>
                <a:defRPr/>
              </a:pPr>
              <a:t>22</a:t>
            </a:fld>
            <a:endParaRPr lang="en-GB">
              <a:solidFill>
                <a:srgbClr val="323D43"/>
              </a:solidFill>
            </a:endParaRPr>
          </a:p>
        </p:txBody>
      </p:sp>
    </p:spTree>
    <p:extLst>
      <p:ext uri="{BB962C8B-B14F-4D97-AF65-F5344CB8AC3E}">
        <p14:creationId xmlns:p14="http://schemas.microsoft.com/office/powerpoint/2010/main" val="4200997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HIV-HSV – Coinfection dynamics</a:t>
            </a:r>
            <a:endParaRPr lang="en-US" dirty="0"/>
          </a:p>
        </p:txBody>
      </p:sp>
      <p:sp>
        <p:nvSpPr>
          <p:cNvPr id="3" name="Content Placeholder 2"/>
          <p:cNvSpPr>
            <a:spLocks noGrp="1"/>
          </p:cNvSpPr>
          <p:nvPr>
            <p:ph idx="1"/>
          </p:nvPr>
        </p:nvSpPr>
        <p:spPr/>
        <p:txBody>
          <a:bodyPr/>
          <a:lstStyle/>
          <a:p>
            <a:r>
              <a:rPr lang="en-GB" dirty="0" smtClean="0"/>
              <a:t>Co-infection associated with higher HIV viral load and more rapid CD4 decline- of historical significance in the age of </a:t>
            </a:r>
            <a:r>
              <a:rPr lang="en-GB" dirty="0" smtClean="0"/>
              <a:t>recommended early </a:t>
            </a:r>
            <a:r>
              <a:rPr lang="en-GB" dirty="0" smtClean="0"/>
              <a:t>ART?</a:t>
            </a:r>
          </a:p>
          <a:p>
            <a:r>
              <a:rPr lang="en-GB" dirty="0" smtClean="0"/>
              <a:t>Co-infection associated with increased transmissibility of HIV from those not on ART- of limited significance with </a:t>
            </a:r>
            <a:r>
              <a:rPr lang="en-GB" dirty="0" smtClean="0"/>
              <a:t>early ART </a:t>
            </a:r>
            <a:r>
              <a:rPr lang="en-GB" dirty="0" smtClean="0"/>
              <a:t>and the Treatment  as Prevention where these effects (higher risk of HIV </a:t>
            </a:r>
            <a:r>
              <a:rPr lang="en-GB" dirty="0" smtClean="0"/>
              <a:t>transmission</a:t>
            </a:r>
            <a:r>
              <a:rPr lang="en-GB" dirty="0" smtClean="0"/>
              <a:t>) are not </a:t>
            </a:r>
            <a:r>
              <a:rPr lang="en-GB" dirty="0" smtClean="0"/>
              <a:t>seen</a:t>
            </a:r>
          </a:p>
          <a:p>
            <a:r>
              <a:rPr lang="en-GB" dirty="0" smtClean="0"/>
              <a:t>Note:  HIV acquisition risk can not be modified in those with HSV using </a:t>
            </a:r>
            <a:r>
              <a:rPr lang="en-GB" dirty="0" err="1" smtClean="0"/>
              <a:t>aciclovir</a:t>
            </a:r>
            <a:r>
              <a:rPr lang="en-GB" dirty="0" smtClean="0"/>
              <a:t> or </a:t>
            </a:r>
            <a:r>
              <a:rPr lang="en-GB" dirty="0" err="1" smtClean="0"/>
              <a:t>valaciclovir</a:t>
            </a:r>
            <a:r>
              <a:rPr lang="en-GB" dirty="0" smtClean="0"/>
              <a:t>: Shedding </a:t>
            </a:r>
            <a:r>
              <a:rPr lang="en-GB" dirty="0"/>
              <a:t>of HSV can be reduced with </a:t>
            </a:r>
            <a:r>
              <a:rPr lang="en-GB" dirty="0" err="1"/>
              <a:t>aciclovir</a:t>
            </a:r>
            <a:r>
              <a:rPr lang="en-GB" dirty="0"/>
              <a:t> but short </a:t>
            </a:r>
            <a:r>
              <a:rPr lang="en-GB" dirty="0" smtClean="0"/>
              <a:t>episodes of shedding (&lt;6 hours) persist </a:t>
            </a:r>
            <a:r>
              <a:rPr lang="en-GB" dirty="0"/>
              <a:t>and HIV risks remain on </a:t>
            </a:r>
            <a:r>
              <a:rPr lang="en-GB" dirty="0" smtClean="0"/>
              <a:t>therapy (</a:t>
            </a:r>
            <a:r>
              <a:rPr lang="en-GB" dirty="0"/>
              <a:t>with associated inflammatory marker presence) </a:t>
            </a:r>
            <a:endParaRPr lang="en-GB" dirty="0" smtClean="0"/>
          </a:p>
          <a:p>
            <a:r>
              <a:rPr lang="en-GB" dirty="0" smtClean="0"/>
              <a:t>?new drugs?</a:t>
            </a:r>
            <a:endParaRPr lang="en-GB" dirty="0"/>
          </a:p>
          <a:p>
            <a:endParaRPr lang="en-US" dirty="0"/>
          </a:p>
        </p:txBody>
      </p:sp>
      <p:sp>
        <p:nvSpPr>
          <p:cNvPr id="4" name="Slide Number Placeholder 3"/>
          <p:cNvSpPr>
            <a:spLocks noGrp="1"/>
          </p:cNvSpPr>
          <p:nvPr>
            <p:ph type="sldNum" sz="quarter" idx="12"/>
          </p:nvPr>
        </p:nvSpPr>
        <p:spPr/>
        <p:txBody>
          <a:bodyPr/>
          <a:lstStyle/>
          <a:p>
            <a:pPr>
              <a:defRPr/>
            </a:pPr>
            <a:fld id="{C40E7985-E1E1-403F-8981-4D45FC7387D5}" type="slidenum">
              <a:rPr lang="en-GB" smtClean="0">
                <a:solidFill>
                  <a:srgbClr val="323D43"/>
                </a:solidFill>
              </a:rPr>
              <a:pPr>
                <a:defRPr/>
              </a:pPr>
              <a:t>23</a:t>
            </a:fld>
            <a:endParaRPr lang="en-GB">
              <a:solidFill>
                <a:srgbClr val="323D43"/>
              </a:solidFill>
            </a:endParaRPr>
          </a:p>
        </p:txBody>
      </p:sp>
    </p:spTree>
    <p:extLst>
      <p:ext uri="{BB962C8B-B14F-4D97-AF65-F5344CB8AC3E}">
        <p14:creationId xmlns:p14="http://schemas.microsoft.com/office/powerpoint/2010/main" val="2909236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US" dirty="0"/>
          </a:p>
        </p:txBody>
      </p:sp>
      <p:sp>
        <p:nvSpPr>
          <p:cNvPr id="3" name="Content Placeholder 2"/>
          <p:cNvSpPr>
            <a:spLocks noGrp="1"/>
          </p:cNvSpPr>
          <p:nvPr>
            <p:ph idx="1"/>
          </p:nvPr>
        </p:nvSpPr>
        <p:spPr/>
        <p:txBody>
          <a:bodyPr/>
          <a:lstStyle/>
          <a:p>
            <a:r>
              <a:rPr lang="en-GB" dirty="0" smtClean="0"/>
              <a:t>HSV can be more troublesome in those with HIV</a:t>
            </a:r>
          </a:p>
          <a:p>
            <a:r>
              <a:rPr lang="en-GB" dirty="0" smtClean="0"/>
              <a:t>In advanced HIV a range of rare and severe complications of HSV can be seen</a:t>
            </a:r>
          </a:p>
          <a:p>
            <a:r>
              <a:rPr lang="en-GB" dirty="0" smtClean="0"/>
              <a:t>In the absence of effective ARVs for HIV,  co-infection is associated with increased rates of HIV transmission and HIV progression</a:t>
            </a:r>
          </a:p>
          <a:p>
            <a:r>
              <a:rPr lang="en-GB" dirty="0" smtClean="0"/>
              <a:t>HSV related IRIS phenomena have been described </a:t>
            </a:r>
          </a:p>
          <a:p>
            <a:r>
              <a:rPr lang="en-GB" dirty="0" smtClean="0"/>
              <a:t>Resistant HSV can be extremely troublesome to manage and requires the </a:t>
            </a:r>
            <a:r>
              <a:rPr lang="en-GB" dirty="0" smtClean="0"/>
              <a:t>underlying </a:t>
            </a:r>
            <a:r>
              <a:rPr lang="en-GB" dirty="0" smtClean="0"/>
              <a:t>immune deficit to be improved </a:t>
            </a:r>
          </a:p>
          <a:p>
            <a:endParaRPr lang="en-GB" dirty="0" smtClean="0"/>
          </a:p>
          <a:p>
            <a:endParaRPr lang="en-US" dirty="0"/>
          </a:p>
        </p:txBody>
      </p:sp>
      <p:sp>
        <p:nvSpPr>
          <p:cNvPr id="4" name="Slide Number Placeholder 3"/>
          <p:cNvSpPr>
            <a:spLocks noGrp="1"/>
          </p:cNvSpPr>
          <p:nvPr>
            <p:ph type="sldNum" sz="quarter" idx="12"/>
          </p:nvPr>
        </p:nvSpPr>
        <p:spPr/>
        <p:txBody>
          <a:bodyPr/>
          <a:lstStyle/>
          <a:p>
            <a:pPr>
              <a:defRPr/>
            </a:pPr>
            <a:fld id="{C40E7985-E1E1-403F-8981-4D45FC7387D5}" type="slidenum">
              <a:rPr lang="en-GB" smtClean="0">
                <a:solidFill>
                  <a:srgbClr val="323D43"/>
                </a:solidFill>
              </a:rPr>
              <a:pPr>
                <a:defRPr/>
              </a:pPr>
              <a:t>24</a:t>
            </a:fld>
            <a:endParaRPr lang="en-GB">
              <a:solidFill>
                <a:srgbClr val="323D43"/>
              </a:solidFill>
            </a:endParaRPr>
          </a:p>
        </p:txBody>
      </p:sp>
    </p:spTree>
    <p:extLst>
      <p:ext uri="{BB962C8B-B14F-4D97-AF65-F5344CB8AC3E}">
        <p14:creationId xmlns:p14="http://schemas.microsoft.com/office/powerpoint/2010/main" val="1639227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Herpes Simplex Virus</a:t>
            </a:r>
            <a:endParaRPr lang="en-US" dirty="0"/>
          </a:p>
        </p:txBody>
      </p:sp>
      <p:sp>
        <p:nvSpPr>
          <p:cNvPr id="3" name="Content Placeholder 2"/>
          <p:cNvSpPr>
            <a:spLocks noGrp="1"/>
          </p:cNvSpPr>
          <p:nvPr>
            <p:ph idx="1"/>
          </p:nvPr>
        </p:nvSpPr>
        <p:spPr>
          <a:xfrm>
            <a:off x="431800" y="1700213"/>
            <a:ext cx="6788150" cy="4114800"/>
          </a:xfrm>
        </p:spPr>
        <p:txBody>
          <a:bodyPr/>
          <a:lstStyle/>
          <a:p>
            <a:r>
              <a:rPr lang="en-GB" dirty="0" smtClean="0"/>
              <a:t>Deadly synergy</a:t>
            </a:r>
          </a:p>
          <a:p>
            <a:r>
              <a:rPr lang="en-GB" dirty="0" smtClean="0"/>
              <a:t>Accounts for &gt;30% of new HIV transmissions/acquisitions</a:t>
            </a:r>
            <a:endParaRPr lang="en-GB" dirty="0" smtClean="0"/>
          </a:p>
          <a:p>
            <a:endParaRPr lang="en-GB" dirty="0" smtClean="0"/>
          </a:p>
          <a:p>
            <a:endParaRPr lang="en-US" dirty="0"/>
          </a:p>
        </p:txBody>
      </p:sp>
      <p:sp>
        <p:nvSpPr>
          <p:cNvPr id="4" name="Slide Number Placeholder 3"/>
          <p:cNvSpPr>
            <a:spLocks noGrp="1"/>
          </p:cNvSpPr>
          <p:nvPr>
            <p:ph type="sldNum" sz="quarter" idx="12"/>
          </p:nvPr>
        </p:nvSpPr>
        <p:spPr/>
        <p:txBody>
          <a:bodyPr/>
          <a:lstStyle/>
          <a:p>
            <a:pPr>
              <a:defRPr/>
            </a:pPr>
            <a:fld id="{C40E7985-E1E1-403F-8981-4D45FC7387D5}" type="slidenum">
              <a:rPr lang="en-GB" smtClean="0">
                <a:solidFill>
                  <a:srgbClr val="323D43"/>
                </a:solidFill>
              </a:rPr>
              <a:pPr>
                <a:defRPr/>
              </a:pPr>
              <a:t>3</a:t>
            </a:fld>
            <a:endParaRPr lang="en-GB">
              <a:solidFill>
                <a:srgbClr val="323D43"/>
              </a:solidFill>
            </a:endParaRPr>
          </a:p>
        </p:txBody>
      </p:sp>
      <p:pic>
        <p:nvPicPr>
          <p:cNvPr id="5" name="Picture 4"/>
          <p:cNvPicPr>
            <a:picLocks noChangeAspect="1"/>
          </p:cNvPicPr>
          <p:nvPr/>
        </p:nvPicPr>
        <p:blipFill>
          <a:blip r:embed="rId2"/>
          <a:stretch>
            <a:fillRect/>
          </a:stretch>
        </p:blipFill>
        <p:spPr>
          <a:xfrm>
            <a:off x="7515060" y="771661"/>
            <a:ext cx="3810330" cy="5657578"/>
          </a:xfrm>
          <a:prstGeom prst="rect">
            <a:avLst/>
          </a:prstGeom>
        </p:spPr>
      </p:pic>
    </p:spTree>
    <p:extLst>
      <p:ext uri="{BB962C8B-B14F-4D97-AF65-F5344CB8AC3E}">
        <p14:creationId xmlns:p14="http://schemas.microsoft.com/office/powerpoint/2010/main" val="2822338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Herpes Simplex Virus</a:t>
            </a:r>
            <a:endParaRPr lang="en-US" dirty="0"/>
          </a:p>
        </p:txBody>
      </p:sp>
      <p:sp>
        <p:nvSpPr>
          <p:cNvPr id="3" name="Content Placeholder 2"/>
          <p:cNvSpPr>
            <a:spLocks noGrp="1"/>
          </p:cNvSpPr>
          <p:nvPr>
            <p:ph idx="1"/>
          </p:nvPr>
        </p:nvSpPr>
        <p:spPr>
          <a:xfrm>
            <a:off x="431800" y="1700213"/>
            <a:ext cx="6788150" cy="4114800"/>
          </a:xfrm>
        </p:spPr>
        <p:txBody>
          <a:bodyPr/>
          <a:lstStyle/>
          <a:p>
            <a:r>
              <a:rPr lang="en-GB" dirty="0" smtClean="0"/>
              <a:t>Symptoms and signs</a:t>
            </a:r>
          </a:p>
          <a:p>
            <a:r>
              <a:rPr lang="en-GB" dirty="0" smtClean="0"/>
              <a:t>Variations in Natural History with HIV co-infection </a:t>
            </a:r>
          </a:p>
          <a:p>
            <a:r>
              <a:rPr lang="en-GB" dirty="0" smtClean="0"/>
              <a:t>Treatment Options</a:t>
            </a:r>
          </a:p>
          <a:p>
            <a:r>
              <a:rPr lang="en-GB" dirty="0" smtClean="0"/>
              <a:t>Complications, prognosis and clinical management in those with HIV co-infection </a:t>
            </a:r>
          </a:p>
          <a:p>
            <a:endParaRPr lang="en-GB" dirty="0" smtClean="0"/>
          </a:p>
          <a:p>
            <a:endParaRPr lang="en-US" dirty="0"/>
          </a:p>
        </p:txBody>
      </p:sp>
      <p:sp>
        <p:nvSpPr>
          <p:cNvPr id="4" name="Slide Number Placeholder 3"/>
          <p:cNvSpPr>
            <a:spLocks noGrp="1"/>
          </p:cNvSpPr>
          <p:nvPr>
            <p:ph type="sldNum" sz="quarter" idx="12"/>
          </p:nvPr>
        </p:nvSpPr>
        <p:spPr/>
        <p:txBody>
          <a:bodyPr/>
          <a:lstStyle/>
          <a:p>
            <a:pPr>
              <a:defRPr/>
            </a:pPr>
            <a:fld id="{C40E7985-E1E1-403F-8981-4D45FC7387D5}" type="slidenum">
              <a:rPr lang="en-GB" smtClean="0">
                <a:solidFill>
                  <a:srgbClr val="323D43"/>
                </a:solidFill>
              </a:rPr>
              <a:pPr>
                <a:defRPr/>
              </a:pPr>
              <a:t>4</a:t>
            </a:fld>
            <a:endParaRPr lang="en-GB">
              <a:solidFill>
                <a:srgbClr val="323D43"/>
              </a:solidFill>
            </a:endParaRPr>
          </a:p>
        </p:txBody>
      </p:sp>
      <p:pic>
        <p:nvPicPr>
          <p:cNvPr id="5" name="Picture 4"/>
          <p:cNvPicPr>
            <a:picLocks noChangeAspect="1"/>
          </p:cNvPicPr>
          <p:nvPr/>
        </p:nvPicPr>
        <p:blipFill>
          <a:blip r:embed="rId2"/>
          <a:stretch>
            <a:fillRect/>
          </a:stretch>
        </p:blipFill>
        <p:spPr>
          <a:xfrm>
            <a:off x="7515060" y="771661"/>
            <a:ext cx="3810330" cy="5657578"/>
          </a:xfrm>
          <a:prstGeom prst="rect">
            <a:avLst/>
          </a:prstGeom>
        </p:spPr>
      </p:pic>
    </p:spTree>
    <p:extLst>
      <p:ext uri="{BB962C8B-B14F-4D97-AF65-F5344CB8AC3E}">
        <p14:creationId xmlns:p14="http://schemas.microsoft.com/office/powerpoint/2010/main" val="531936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314575" y="1636714"/>
            <a:ext cx="1866900"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1st Infection</a:t>
            </a:r>
          </a:p>
        </p:txBody>
      </p:sp>
      <p:sp>
        <p:nvSpPr>
          <p:cNvPr id="26627" name="Rectangle 3"/>
          <p:cNvSpPr>
            <a:spLocks noChangeArrowheads="1"/>
          </p:cNvSpPr>
          <p:nvPr/>
        </p:nvSpPr>
        <p:spPr bwMode="auto">
          <a:xfrm>
            <a:off x="5826126" y="1593851"/>
            <a:ext cx="990657"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Latency</a:t>
            </a:r>
          </a:p>
        </p:txBody>
      </p:sp>
      <p:sp>
        <p:nvSpPr>
          <p:cNvPr id="26628" name="Rectangle 4"/>
          <p:cNvSpPr>
            <a:spLocks noChangeArrowheads="1"/>
          </p:cNvSpPr>
          <p:nvPr/>
        </p:nvSpPr>
        <p:spPr bwMode="auto">
          <a:xfrm>
            <a:off x="2314575" y="2601913"/>
            <a:ext cx="1580562"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Symptomatic </a:t>
            </a:r>
          </a:p>
          <a:p>
            <a:pPr eaLnBrk="1" hangingPunct="1">
              <a:spcBef>
                <a:spcPct val="0"/>
              </a:spcBef>
              <a:buFontTx/>
              <a:buNone/>
            </a:pPr>
            <a:r>
              <a:rPr lang="en-US" altLang="en-US" sz="1800"/>
              <a:t>1st Episode</a:t>
            </a:r>
          </a:p>
        </p:txBody>
      </p:sp>
      <p:sp>
        <p:nvSpPr>
          <p:cNvPr id="26629" name="Rectangle 5"/>
          <p:cNvSpPr>
            <a:spLocks noChangeArrowheads="1"/>
          </p:cNvSpPr>
          <p:nvPr/>
        </p:nvSpPr>
        <p:spPr bwMode="auto">
          <a:xfrm>
            <a:off x="6913563" y="2154239"/>
            <a:ext cx="1452322"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Reactivation</a:t>
            </a:r>
          </a:p>
        </p:txBody>
      </p:sp>
      <p:sp>
        <p:nvSpPr>
          <p:cNvPr id="26630" name="Rectangle 6"/>
          <p:cNvSpPr>
            <a:spLocks noChangeArrowheads="1"/>
          </p:cNvSpPr>
          <p:nvPr/>
        </p:nvSpPr>
        <p:spPr bwMode="auto">
          <a:xfrm>
            <a:off x="5002213" y="3073401"/>
            <a:ext cx="2443162" cy="92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Clinically recurrent</a:t>
            </a:r>
          </a:p>
          <a:p>
            <a:pPr algn="ctr" eaLnBrk="1" hangingPunct="1">
              <a:spcBef>
                <a:spcPct val="0"/>
              </a:spcBef>
              <a:buFontTx/>
              <a:buNone/>
            </a:pPr>
            <a:r>
              <a:rPr lang="en-US" altLang="en-US" sz="1800"/>
              <a:t>Disease</a:t>
            </a:r>
          </a:p>
          <a:p>
            <a:pPr algn="ctr" eaLnBrk="1" hangingPunct="1">
              <a:spcBef>
                <a:spcPct val="0"/>
              </a:spcBef>
              <a:buFontTx/>
              <a:buNone/>
            </a:pPr>
            <a:endParaRPr lang="en-US" altLang="en-US" sz="1800"/>
          </a:p>
        </p:txBody>
      </p:sp>
      <p:sp>
        <p:nvSpPr>
          <p:cNvPr id="26631" name="Rectangle 7"/>
          <p:cNvSpPr>
            <a:spLocks noChangeArrowheads="1"/>
          </p:cNvSpPr>
          <p:nvPr/>
        </p:nvSpPr>
        <p:spPr bwMode="auto">
          <a:xfrm>
            <a:off x="9178926" y="3078163"/>
            <a:ext cx="1285609"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Subclinical</a:t>
            </a:r>
          </a:p>
          <a:p>
            <a:pPr eaLnBrk="1" hangingPunct="1">
              <a:spcBef>
                <a:spcPct val="0"/>
              </a:spcBef>
              <a:buFontTx/>
              <a:buNone/>
            </a:pPr>
            <a:r>
              <a:rPr lang="en-US" altLang="en-US" sz="1800"/>
              <a:t>Disease</a:t>
            </a:r>
          </a:p>
        </p:txBody>
      </p:sp>
      <p:sp>
        <p:nvSpPr>
          <p:cNvPr id="506888" name="Line 8"/>
          <p:cNvSpPr>
            <a:spLocks noChangeShapeType="1"/>
          </p:cNvSpPr>
          <p:nvPr/>
        </p:nvSpPr>
        <p:spPr bwMode="auto">
          <a:xfrm>
            <a:off x="4046539" y="1773238"/>
            <a:ext cx="1641475" cy="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wrap="none" anchor="ctr"/>
          <a:lstStyle/>
          <a:p>
            <a:pPr eaLnBrk="1" hangingPunct="1">
              <a:defRPr/>
            </a:pPr>
            <a:endParaRPr lang="en-GB"/>
          </a:p>
        </p:txBody>
      </p:sp>
      <p:grpSp>
        <p:nvGrpSpPr>
          <p:cNvPr id="26633" name="Group 9"/>
          <p:cNvGrpSpPr>
            <a:grpSpLocks/>
          </p:cNvGrpSpPr>
          <p:nvPr/>
        </p:nvGrpSpPr>
        <p:grpSpPr bwMode="auto">
          <a:xfrm>
            <a:off x="3978276" y="1903414"/>
            <a:ext cx="2176463" cy="1201737"/>
            <a:chOff x="1607" y="1040"/>
            <a:chExt cx="1320" cy="712"/>
          </a:xfrm>
        </p:grpSpPr>
        <p:sp>
          <p:nvSpPr>
            <p:cNvPr id="506890" name="Line 10"/>
            <p:cNvSpPr>
              <a:spLocks noChangeShapeType="1"/>
            </p:cNvSpPr>
            <p:nvPr/>
          </p:nvSpPr>
          <p:spPr bwMode="auto">
            <a:xfrm flipV="1">
              <a:off x="1607" y="1321"/>
              <a:ext cx="1316" cy="431"/>
            </a:xfrm>
            <a:prstGeom prst="line">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pPr eaLnBrk="1" hangingPunct="1">
                <a:defRPr/>
              </a:pPr>
              <a:endParaRPr lang="en-GB"/>
            </a:p>
          </p:txBody>
        </p:sp>
        <p:sp>
          <p:nvSpPr>
            <p:cNvPr id="506891" name="Line 11"/>
            <p:cNvSpPr>
              <a:spLocks noChangeShapeType="1"/>
            </p:cNvSpPr>
            <p:nvPr/>
          </p:nvSpPr>
          <p:spPr bwMode="auto">
            <a:xfrm flipV="1">
              <a:off x="2927" y="1040"/>
              <a:ext cx="0" cy="283"/>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wrap="none" anchor="ctr"/>
            <a:lstStyle/>
            <a:p>
              <a:pPr eaLnBrk="1" hangingPunct="1">
                <a:defRPr/>
              </a:pPr>
              <a:endParaRPr lang="en-GB"/>
            </a:p>
          </p:txBody>
        </p:sp>
      </p:grpSp>
      <p:sp>
        <p:nvSpPr>
          <p:cNvPr id="506892" name="Line 12"/>
          <p:cNvSpPr>
            <a:spLocks noChangeShapeType="1"/>
          </p:cNvSpPr>
          <p:nvPr/>
        </p:nvSpPr>
        <p:spPr bwMode="auto">
          <a:xfrm>
            <a:off x="7008813" y="1728788"/>
            <a:ext cx="1846262" cy="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wrap="none" anchor="ctr"/>
          <a:lstStyle/>
          <a:p>
            <a:pPr eaLnBrk="1" hangingPunct="1">
              <a:defRPr/>
            </a:pPr>
            <a:endParaRPr lang="en-GB"/>
          </a:p>
        </p:txBody>
      </p:sp>
      <p:sp>
        <p:nvSpPr>
          <p:cNvPr id="506893" name="Line 13"/>
          <p:cNvSpPr>
            <a:spLocks noChangeShapeType="1"/>
          </p:cNvSpPr>
          <p:nvPr/>
        </p:nvSpPr>
        <p:spPr bwMode="auto">
          <a:xfrm>
            <a:off x="6657975" y="1911351"/>
            <a:ext cx="0" cy="390525"/>
          </a:xfrm>
          <a:prstGeom prst="line">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pPr eaLnBrk="1" hangingPunct="1">
              <a:defRPr/>
            </a:pPr>
            <a:endParaRPr lang="en-GB"/>
          </a:p>
        </p:txBody>
      </p:sp>
      <p:sp>
        <p:nvSpPr>
          <p:cNvPr id="506894" name="Line 14"/>
          <p:cNvSpPr>
            <a:spLocks noChangeShapeType="1"/>
          </p:cNvSpPr>
          <p:nvPr/>
        </p:nvSpPr>
        <p:spPr bwMode="auto">
          <a:xfrm>
            <a:off x="6664326" y="2305050"/>
            <a:ext cx="195263" cy="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wrap="none" anchor="ctr"/>
          <a:lstStyle/>
          <a:p>
            <a:pPr eaLnBrk="1" hangingPunct="1">
              <a:defRPr/>
            </a:pPr>
            <a:endParaRPr lang="en-GB"/>
          </a:p>
        </p:txBody>
      </p:sp>
      <p:sp>
        <p:nvSpPr>
          <p:cNvPr id="26637" name="Line 15"/>
          <p:cNvSpPr>
            <a:spLocks noChangeShapeType="1"/>
          </p:cNvSpPr>
          <p:nvPr/>
        </p:nvSpPr>
        <p:spPr bwMode="auto">
          <a:xfrm>
            <a:off x="7583488" y="2146301"/>
            <a:ext cx="0" cy="16827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6896" name="Line 16"/>
          <p:cNvSpPr>
            <a:spLocks noChangeShapeType="1"/>
          </p:cNvSpPr>
          <p:nvPr/>
        </p:nvSpPr>
        <p:spPr bwMode="auto">
          <a:xfrm flipH="1">
            <a:off x="6538914" y="2601914"/>
            <a:ext cx="1349375" cy="503237"/>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wrap="none" anchor="ctr"/>
          <a:lstStyle/>
          <a:p>
            <a:pPr eaLnBrk="1" hangingPunct="1">
              <a:defRPr/>
            </a:pPr>
            <a:endParaRPr lang="en-GB"/>
          </a:p>
        </p:txBody>
      </p:sp>
      <p:sp>
        <p:nvSpPr>
          <p:cNvPr id="506897" name="Line 17"/>
          <p:cNvSpPr>
            <a:spLocks noChangeShapeType="1"/>
          </p:cNvSpPr>
          <p:nvPr/>
        </p:nvSpPr>
        <p:spPr bwMode="auto">
          <a:xfrm>
            <a:off x="7881939" y="2601914"/>
            <a:ext cx="1385887" cy="458787"/>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wrap="none" anchor="ctr"/>
          <a:lstStyle/>
          <a:p>
            <a:pPr eaLnBrk="1" hangingPunct="1">
              <a:defRPr/>
            </a:pPr>
            <a:endParaRPr lang="en-GB"/>
          </a:p>
        </p:txBody>
      </p:sp>
      <p:sp>
        <p:nvSpPr>
          <p:cNvPr id="26640" name="Text Box 18"/>
          <p:cNvSpPr txBox="1">
            <a:spLocks noChangeArrowheads="1"/>
          </p:cNvSpPr>
          <p:nvPr/>
        </p:nvSpPr>
        <p:spPr bwMode="auto">
          <a:xfrm>
            <a:off x="9001125" y="1597025"/>
            <a:ext cx="2063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No Reactivation</a:t>
            </a:r>
          </a:p>
        </p:txBody>
      </p:sp>
      <p:sp>
        <p:nvSpPr>
          <p:cNvPr id="506899" name="Line 19"/>
          <p:cNvSpPr>
            <a:spLocks noChangeShapeType="1"/>
          </p:cNvSpPr>
          <p:nvPr/>
        </p:nvSpPr>
        <p:spPr bwMode="auto">
          <a:xfrm>
            <a:off x="3081338" y="2025650"/>
            <a:ext cx="0" cy="64770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GB"/>
          </a:p>
        </p:txBody>
      </p:sp>
      <p:pic>
        <p:nvPicPr>
          <p:cNvPr id="26642" name="Picture 20"/>
          <p:cNvPicPr>
            <a:picLocks noChangeAspect="1" noChangeArrowheads="1"/>
          </p:cNvPicPr>
          <p:nvPr/>
        </p:nvPicPr>
        <p:blipFill>
          <a:blip r:embed="rId3">
            <a:extLst>
              <a:ext uri="{28A0092B-C50C-407E-A947-70E740481C1C}">
                <a14:useLocalDpi xmlns:a14="http://schemas.microsoft.com/office/drawing/2010/main" val="0"/>
              </a:ext>
            </a:extLst>
          </a:blip>
          <a:srcRect l="17056" r="15919"/>
          <a:stretch>
            <a:fillRect/>
          </a:stretch>
        </p:blipFill>
        <p:spPr bwMode="auto">
          <a:xfrm>
            <a:off x="4375151" y="4076700"/>
            <a:ext cx="1471613"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6643" name="Picture 21"/>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167438" y="4076701"/>
            <a:ext cx="1600200" cy="1628775"/>
          </a:xfrm>
          <a:noFill/>
        </p:spPr>
      </p:pic>
      <p:pic>
        <p:nvPicPr>
          <p:cNvPr id="26644"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1663" y="3429001"/>
            <a:ext cx="1617662"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5" name="Text Box 23"/>
          <p:cNvSpPr txBox="1">
            <a:spLocks noChangeArrowheads="1"/>
          </p:cNvSpPr>
          <p:nvPr/>
        </p:nvSpPr>
        <p:spPr bwMode="auto">
          <a:xfrm>
            <a:off x="1992313" y="765176"/>
            <a:ext cx="6616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800">
                <a:solidFill>
                  <a:schemeClr val="tx2"/>
                </a:solidFill>
              </a:rPr>
              <a:t>Clinical Genital Herpes Presentation</a:t>
            </a:r>
          </a:p>
        </p:txBody>
      </p:sp>
      <p:pic>
        <p:nvPicPr>
          <p:cNvPr id="26646"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12225" y="3708401"/>
            <a:ext cx="1423988"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102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1"/>
          </p:nvPr>
        </p:nvSpPr>
        <p:spPr>
          <a:xfrm>
            <a:off x="8166100" y="63087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C39706A-773C-4499-9599-7ED1696CC302}" type="slidenum">
              <a:rPr lang="en-GB" altLang="en-US" sz="1400">
                <a:solidFill>
                  <a:srgbClr val="000000"/>
                </a:solidFill>
              </a:rPr>
              <a:pPr>
                <a:spcBef>
                  <a:spcPct val="0"/>
                </a:spcBef>
                <a:buFontTx/>
                <a:buNone/>
              </a:pPr>
              <a:t>6</a:t>
            </a:fld>
            <a:endParaRPr lang="en-GB" altLang="en-US" sz="1400">
              <a:solidFill>
                <a:srgbClr val="000000"/>
              </a:solidFill>
            </a:endParaRPr>
          </a:p>
        </p:txBody>
      </p:sp>
      <p:pic>
        <p:nvPicPr>
          <p:cNvPr id="28675" name="Picture 2" descr="famvi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9338" y="1773239"/>
            <a:ext cx="2678112"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3" descr="famvi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7851" y="1773239"/>
            <a:ext cx="2824163"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4"/>
          <p:cNvSpPr>
            <a:spLocks noGrp="1" noChangeArrowheads="1"/>
          </p:cNvSpPr>
          <p:nvPr>
            <p:ph type="title"/>
          </p:nvPr>
        </p:nvSpPr>
        <p:spPr>
          <a:xfrm>
            <a:off x="2268538" y="350838"/>
            <a:ext cx="7772400" cy="914400"/>
          </a:xfrm>
        </p:spPr>
        <p:txBody>
          <a:bodyPr/>
          <a:lstStyle/>
          <a:p>
            <a:pPr eaLnBrk="1" hangingPunct="1"/>
            <a:r>
              <a:rPr lang="en-US" altLang="en-US" smtClean="0"/>
              <a:t>     Viral Pathogenesis</a:t>
            </a:r>
          </a:p>
        </p:txBody>
      </p:sp>
      <p:sp>
        <p:nvSpPr>
          <p:cNvPr id="28678" name="Rectangle 5"/>
          <p:cNvSpPr>
            <a:spLocks noChangeArrowheads="1"/>
          </p:cNvSpPr>
          <p:nvPr/>
        </p:nvSpPr>
        <p:spPr bwMode="auto">
          <a:xfrm>
            <a:off x="3405188" y="1443038"/>
            <a:ext cx="704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t>Virus</a:t>
            </a:r>
          </a:p>
        </p:txBody>
      </p:sp>
      <p:sp>
        <p:nvSpPr>
          <p:cNvPr id="28679" name="Line 6"/>
          <p:cNvSpPr>
            <a:spLocks noChangeShapeType="1"/>
          </p:cNvSpPr>
          <p:nvPr/>
        </p:nvSpPr>
        <p:spPr bwMode="auto">
          <a:xfrm flipV="1">
            <a:off x="3975101" y="4556126"/>
            <a:ext cx="1370013" cy="169863"/>
          </a:xfrm>
          <a:prstGeom prst="line">
            <a:avLst/>
          </a:prstGeom>
          <a:noFill/>
          <a:ln w="1905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80" name="Line 7"/>
          <p:cNvSpPr>
            <a:spLocks noChangeShapeType="1"/>
          </p:cNvSpPr>
          <p:nvPr/>
        </p:nvSpPr>
        <p:spPr bwMode="auto">
          <a:xfrm rot="3137886" flipV="1">
            <a:off x="8775701" y="1685926"/>
            <a:ext cx="427037" cy="258762"/>
          </a:xfrm>
          <a:prstGeom prst="line">
            <a:avLst/>
          </a:prstGeom>
          <a:noFill/>
          <a:ln w="19050">
            <a:solidFill>
              <a:srgbClr val="FEFEFE"/>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8681" name="Line 8"/>
          <p:cNvSpPr>
            <a:spLocks noChangeShapeType="1"/>
          </p:cNvSpPr>
          <p:nvPr/>
        </p:nvSpPr>
        <p:spPr bwMode="auto">
          <a:xfrm rot="21076885" flipH="1">
            <a:off x="2695576" y="1681163"/>
            <a:ext cx="695325" cy="9366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8682" name="Rectangle 9"/>
          <p:cNvSpPr>
            <a:spLocks noChangeArrowheads="1"/>
          </p:cNvSpPr>
          <p:nvPr/>
        </p:nvSpPr>
        <p:spPr bwMode="auto">
          <a:xfrm>
            <a:off x="5422900" y="5092701"/>
            <a:ext cx="1377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t>Spinal Cord</a:t>
            </a:r>
          </a:p>
        </p:txBody>
      </p:sp>
      <p:sp>
        <p:nvSpPr>
          <p:cNvPr id="28683" name="Line 10"/>
          <p:cNvSpPr>
            <a:spLocks noChangeShapeType="1"/>
          </p:cNvSpPr>
          <p:nvPr/>
        </p:nvSpPr>
        <p:spPr bwMode="auto">
          <a:xfrm rot="8794765" flipH="1" flipV="1">
            <a:off x="6508751" y="3351213"/>
            <a:ext cx="765175" cy="50165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8684" name="Rectangle 11"/>
          <p:cNvSpPr>
            <a:spLocks noChangeArrowheads="1"/>
          </p:cNvSpPr>
          <p:nvPr/>
        </p:nvSpPr>
        <p:spPr bwMode="auto">
          <a:xfrm>
            <a:off x="5427663" y="4386264"/>
            <a:ext cx="1219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Latent Virus</a:t>
            </a:r>
          </a:p>
        </p:txBody>
      </p:sp>
      <p:sp>
        <p:nvSpPr>
          <p:cNvPr id="28685" name="Rectangle 12"/>
          <p:cNvSpPr>
            <a:spLocks noChangeArrowheads="1"/>
          </p:cNvSpPr>
          <p:nvPr/>
        </p:nvSpPr>
        <p:spPr bwMode="auto">
          <a:xfrm>
            <a:off x="5322888" y="3246439"/>
            <a:ext cx="12065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Reactivated</a:t>
            </a:r>
          </a:p>
          <a:p>
            <a:pPr algn="ctr" eaLnBrk="1" hangingPunct="1">
              <a:spcBef>
                <a:spcPct val="0"/>
              </a:spcBef>
              <a:buFontTx/>
              <a:buNone/>
            </a:pPr>
            <a:r>
              <a:rPr lang="en-US" altLang="en-US" sz="1800"/>
              <a:t>Virus</a:t>
            </a:r>
          </a:p>
        </p:txBody>
      </p:sp>
      <p:sp>
        <p:nvSpPr>
          <p:cNvPr id="28686" name="Rectangle 13"/>
          <p:cNvSpPr>
            <a:spLocks noChangeArrowheads="1"/>
          </p:cNvSpPr>
          <p:nvPr/>
        </p:nvSpPr>
        <p:spPr bwMode="auto">
          <a:xfrm>
            <a:off x="2489200" y="5653088"/>
            <a:ext cx="2349500"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a:t>Primary Infection</a:t>
            </a:r>
          </a:p>
        </p:txBody>
      </p:sp>
      <p:sp>
        <p:nvSpPr>
          <p:cNvPr id="28687" name="Rectangle 14"/>
          <p:cNvSpPr>
            <a:spLocks noChangeArrowheads="1"/>
          </p:cNvSpPr>
          <p:nvPr/>
        </p:nvSpPr>
        <p:spPr bwMode="auto">
          <a:xfrm>
            <a:off x="7045325" y="5654675"/>
            <a:ext cx="27193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a:t>Recurrent Infection</a:t>
            </a:r>
          </a:p>
        </p:txBody>
      </p:sp>
      <p:sp>
        <p:nvSpPr>
          <p:cNvPr id="28688" name="Line 15"/>
          <p:cNvSpPr>
            <a:spLocks noChangeShapeType="1"/>
          </p:cNvSpPr>
          <p:nvPr/>
        </p:nvSpPr>
        <p:spPr bwMode="auto">
          <a:xfrm>
            <a:off x="6850063" y="5284789"/>
            <a:ext cx="1624012" cy="1587"/>
          </a:xfrm>
          <a:prstGeom prst="line">
            <a:avLst/>
          </a:prstGeom>
          <a:noFill/>
          <a:ln w="190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8689" name="Line 16"/>
          <p:cNvSpPr>
            <a:spLocks noChangeShapeType="1"/>
          </p:cNvSpPr>
          <p:nvPr/>
        </p:nvSpPr>
        <p:spPr bwMode="auto">
          <a:xfrm rot="-500512" flipH="1" flipV="1">
            <a:off x="4521201" y="5233989"/>
            <a:ext cx="847725" cy="123825"/>
          </a:xfrm>
          <a:prstGeom prst="line">
            <a:avLst/>
          </a:prstGeom>
          <a:noFill/>
          <a:ln w="190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8690" name="Line 17"/>
          <p:cNvSpPr>
            <a:spLocks noChangeShapeType="1"/>
          </p:cNvSpPr>
          <p:nvPr/>
        </p:nvSpPr>
        <p:spPr bwMode="auto">
          <a:xfrm rot="13571181" flipH="1">
            <a:off x="4057651" y="1809751"/>
            <a:ext cx="533400" cy="111125"/>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8691" name="Rectangle 18"/>
          <p:cNvSpPr>
            <a:spLocks noChangeArrowheads="1"/>
          </p:cNvSpPr>
          <p:nvPr/>
        </p:nvSpPr>
        <p:spPr bwMode="auto">
          <a:xfrm>
            <a:off x="8058150" y="1439863"/>
            <a:ext cx="704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t>Virus</a:t>
            </a:r>
          </a:p>
        </p:txBody>
      </p:sp>
      <p:sp>
        <p:nvSpPr>
          <p:cNvPr id="28692" name="Line 19"/>
          <p:cNvSpPr>
            <a:spLocks noChangeShapeType="1"/>
          </p:cNvSpPr>
          <p:nvPr/>
        </p:nvSpPr>
        <p:spPr bwMode="auto">
          <a:xfrm rot="11812299" flipV="1">
            <a:off x="6794501" y="4483100"/>
            <a:ext cx="1420813" cy="298450"/>
          </a:xfrm>
          <a:prstGeom prst="line">
            <a:avLst/>
          </a:prstGeom>
          <a:noFill/>
          <a:ln w="1905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93" name="Text Box 20"/>
          <p:cNvSpPr txBox="1">
            <a:spLocks noChangeArrowheads="1"/>
          </p:cNvSpPr>
          <p:nvPr/>
        </p:nvSpPr>
        <p:spPr bwMode="auto">
          <a:xfrm>
            <a:off x="2287589" y="6284914"/>
            <a:ext cx="6319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10000"/>
              </a:spcBef>
              <a:buFont typeface="Wingdings" panose="05000000000000000000" pitchFamily="2" charset="2"/>
              <a:buNone/>
            </a:pPr>
            <a:r>
              <a:rPr lang="en-US" altLang="en-US" sz="1400" dirty="0"/>
              <a:t>Illustration by FH Netter. ©2001 Icon Learning Systems.</a:t>
            </a:r>
          </a:p>
        </p:txBody>
      </p:sp>
    </p:spTree>
    <p:extLst>
      <p:ext uri="{BB962C8B-B14F-4D97-AF65-F5344CB8AC3E}">
        <p14:creationId xmlns:p14="http://schemas.microsoft.com/office/powerpoint/2010/main" val="2849648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Initial Infection </a:t>
            </a:r>
            <a:endParaRPr lang="en-US" dirty="0"/>
          </a:p>
        </p:txBody>
      </p:sp>
      <p:sp>
        <p:nvSpPr>
          <p:cNvPr id="4" name="Content Placeholder 3"/>
          <p:cNvSpPr>
            <a:spLocks noGrp="1"/>
          </p:cNvSpPr>
          <p:nvPr>
            <p:ph idx="1"/>
          </p:nvPr>
        </p:nvSpPr>
        <p:spPr>
          <a:xfrm>
            <a:off x="431800" y="1700213"/>
            <a:ext cx="7168072" cy="4114800"/>
          </a:xfrm>
        </p:spPr>
        <p:txBody>
          <a:bodyPr/>
          <a:lstStyle/>
          <a:p>
            <a:r>
              <a:rPr lang="en-GB" sz="2000" dirty="0" smtClean="0"/>
              <a:t>Only 25% of initial infections are symptomatic </a:t>
            </a:r>
          </a:p>
          <a:p>
            <a:r>
              <a:rPr lang="en-GB" sz="2000" dirty="0" smtClean="0"/>
              <a:t>Symptoms typically 4-7 days after infection</a:t>
            </a:r>
          </a:p>
          <a:p>
            <a:r>
              <a:rPr lang="en-GB" sz="2000" dirty="0" smtClean="0"/>
              <a:t>Bilateral, erythema, papules, blisters- ulcers</a:t>
            </a:r>
          </a:p>
          <a:p>
            <a:r>
              <a:rPr lang="en-GB" sz="2000" dirty="0" smtClean="0"/>
              <a:t>Associated with local lymphadenopathy and some mild systemic symptoms</a:t>
            </a:r>
            <a:endParaRPr lang="en-GB" sz="2000" dirty="0"/>
          </a:p>
          <a:p>
            <a:r>
              <a:rPr lang="en-GB" sz="2000" dirty="0" smtClean="0"/>
              <a:t>Symptoms peak at 11 days and subside usually by 3 weeks – clearance requires an intact, functioning immune system</a:t>
            </a:r>
          </a:p>
        </p:txBody>
      </p:sp>
      <p:sp>
        <p:nvSpPr>
          <p:cNvPr id="3" name="Slide Number Placeholder 2"/>
          <p:cNvSpPr>
            <a:spLocks noGrp="1"/>
          </p:cNvSpPr>
          <p:nvPr>
            <p:ph type="sldNum" sz="quarter" idx="12"/>
          </p:nvPr>
        </p:nvSpPr>
        <p:spPr/>
        <p:txBody>
          <a:bodyPr/>
          <a:lstStyle/>
          <a:p>
            <a:pPr>
              <a:defRPr/>
            </a:pPr>
            <a:fld id="{727FD9D2-BEC7-4537-B2DF-F17E3E8716E7}" type="slidenum">
              <a:rPr lang="en-GB" smtClean="0">
                <a:solidFill>
                  <a:srgbClr val="323D43"/>
                </a:solidFill>
              </a:rPr>
              <a:pPr>
                <a:defRPr/>
              </a:pPr>
              <a:t>7</a:t>
            </a:fld>
            <a:endParaRPr lang="en-GB">
              <a:solidFill>
                <a:srgbClr val="323D43"/>
              </a:solidFill>
            </a:endParaRPr>
          </a:p>
        </p:txBody>
      </p:sp>
      <p:pic>
        <p:nvPicPr>
          <p:cNvPr id="5" name="Picture 4"/>
          <p:cNvPicPr>
            <a:picLocks noChangeAspect="1"/>
          </p:cNvPicPr>
          <p:nvPr/>
        </p:nvPicPr>
        <p:blipFill>
          <a:blip r:embed="rId2"/>
          <a:stretch>
            <a:fillRect/>
          </a:stretch>
        </p:blipFill>
        <p:spPr>
          <a:xfrm>
            <a:off x="8046963" y="2182844"/>
            <a:ext cx="2392437" cy="4044573"/>
          </a:xfrm>
          <a:prstGeom prst="rect">
            <a:avLst/>
          </a:prstGeom>
        </p:spPr>
      </p:pic>
    </p:spTree>
    <p:extLst>
      <p:ext uri="{BB962C8B-B14F-4D97-AF65-F5344CB8AC3E}">
        <p14:creationId xmlns:p14="http://schemas.microsoft.com/office/powerpoint/2010/main" val="226840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1"/>
          </p:nvPr>
        </p:nvSpPr>
        <p:spPr>
          <a:xfrm>
            <a:off x="8166100" y="63087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C39706A-773C-4499-9599-7ED1696CC302}" type="slidenum">
              <a:rPr lang="en-GB" altLang="en-US" sz="1400">
                <a:solidFill>
                  <a:srgbClr val="000000"/>
                </a:solidFill>
              </a:rPr>
              <a:pPr>
                <a:spcBef>
                  <a:spcPct val="0"/>
                </a:spcBef>
                <a:buFontTx/>
                <a:buNone/>
              </a:pPr>
              <a:t>8</a:t>
            </a:fld>
            <a:endParaRPr lang="en-GB" altLang="en-US" sz="1400">
              <a:solidFill>
                <a:srgbClr val="000000"/>
              </a:solidFill>
            </a:endParaRPr>
          </a:p>
        </p:txBody>
      </p:sp>
      <p:pic>
        <p:nvPicPr>
          <p:cNvPr id="28675" name="Picture 2" descr="famvi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9338" y="1773239"/>
            <a:ext cx="2678112"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3" descr="famvi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7851" y="1773239"/>
            <a:ext cx="2824163"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4"/>
          <p:cNvSpPr>
            <a:spLocks noGrp="1" noChangeArrowheads="1"/>
          </p:cNvSpPr>
          <p:nvPr>
            <p:ph type="title"/>
          </p:nvPr>
        </p:nvSpPr>
        <p:spPr>
          <a:xfrm>
            <a:off x="2268538" y="350838"/>
            <a:ext cx="7772400" cy="914400"/>
          </a:xfrm>
        </p:spPr>
        <p:txBody>
          <a:bodyPr/>
          <a:lstStyle/>
          <a:p>
            <a:pPr eaLnBrk="1" hangingPunct="1"/>
            <a:r>
              <a:rPr lang="en-US" altLang="en-US" smtClean="0"/>
              <a:t>     Viral Pathogenesis</a:t>
            </a:r>
          </a:p>
        </p:txBody>
      </p:sp>
      <p:sp>
        <p:nvSpPr>
          <p:cNvPr id="28678" name="Rectangle 5"/>
          <p:cNvSpPr>
            <a:spLocks noChangeArrowheads="1"/>
          </p:cNvSpPr>
          <p:nvPr/>
        </p:nvSpPr>
        <p:spPr bwMode="auto">
          <a:xfrm>
            <a:off x="3405188" y="1443038"/>
            <a:ext cx="704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t>Virus</a:t>
            </a:r>
          </a:p>
        </p:txBody>
      </p:sp>
      <p:sp>
        <p:nvSpPr>
          <p:cNvPr id="28679" name="Line 6"/>
          <p:cNvSpPr>
            <a:spLocks noChangeShapeType="1"/>
          </p:cNvSpPr>
          <p:nvPr/>
        </p:nvSpPr>
        <p:spPr bwMode="auto">
          <a:xfrm flipV="1">
            <a:off x="3975101" y="4556126"/>
            <a:ext cx="1370013" cy="169863"/>
          </a:xfrm>
          <a:prstGeom prst="line">
            <a:avLst/>
          </a:prstGeom>
          <a:noFill/>
          <a:ln w="19050">
            <a:solidFill>
              <a:srgbClr val="FFFFFF"/>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80" name="Line 7"/>
          <p:cNvSpPr>
            <a:spLocks noChangeShapeType="1"/>
          </p:cNvSpPr>
          <p:nvPr/>
        </p:nvSpPr>
        <p:spPr bwMode="auto">
          <a:xfrm rot="3137886" flipV="1">
            <a:off x="8775701" y="1685926"/>
            <a:ext cx="427037" cy="258762"/>
          </a:xfrm>
          <a:prstGeom prst="line">
            <a:avLst/>
          </a:prstGeom>
          <a:noFill/>
          <a:ln w="19050">
            <a:solidFill>
              <a:srgbClr val="FEFEFE"/>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8681" name="Line 8"/>
          <p:cNvSpPr>
            <a:spLocks noChangeShapeType="1"/>
          </p:cNvSpPr>
          <p:nvPr/>
        </p:nvSpPr>
        <p:spPr bwMode="auto">
          <a:xfrm rot="21076885" flipH="1">
            <a:off x="2695576" y="1681163"/>
            <a:ext cx="695325" cy="93662"/>
          </a:xfrm>
          <a:prstGeom prst="line">
            <a:avLst/>
          </a:prstGeom>
          <a:noFill/>
          <a:ln w="1905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8682" name="Rectangle 9"/>
          <p:cNvSpPr>
            <a:spLocks noChangeArrowheads="1"/>
          </p:cNvSpPr>
          <p:nvPr/>
        </p:nvSpPr>
        <p:spPr bwMode="auto">
          <a:xfrm>
            <a:off x="5422900" y="5092701"/>
            <a:ext cx="1377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t>Spinal Cord</a:t>
            </a:r>
          </a:p>
        </p:txBody>
      </p:sp>
      <p:sp>
        <p:nvSpPr>
          <p:cNvPr id="28683" name="Line 10"/>
          <p:cNvSpPr>
            <a:spLocks noChangeShapeType="1"/>
          </p:cNvSpPr>
          <p:nvPr/>
        </p:nvSpPr>
        <p:spPr bwMode="auto">
          <a:xfrm rot="8794765" flipH="1" flipV="1">
            <a:off x="6508751" y="3351213"/>
            <a:ext cx="765175" cy="501650"/>
          </a:xfrm>
          <a:prstGeom prst="line">
            <a:avLst/>
          </a:prstGeom>
          <a:noFill/>
          <a:ln w="19050">
            <a:solidFill>
              <a:srgbClr val="FEFEFE"/>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8684" name="Rectangle 11"/>
          <p:cNvSpPr>
            <a:spLocks noChangeArrowheads="1"/>
          </p:cNvSpPr>
          <p:nvPr/>
        </p:nvSpPr>
        <p:spPr bwMode="auto">
          <a:xfrm>
            <a:off x="5427663" y="4386264"/>
            <a:ext cx="1219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Latent Virus</a:t>
            </a:r>
          </a:p>
        </p:txBody>
      </p:sp>
      <p:sp>
        <p:nvSpPr>
          <p:cNvPr id="28685" name="Rectangle 12"/>
          <p:cNvSpPr>
            <a:spLocks noChangeArrowheads="1"/>
          </p:cNvSpPr>
          <p:nvPr/>
        </p:nvSpPr>
        <p:spPr bwMode="auto">
          <a:xfrm>
            <a:off x="5322888" y="3246439"/>
            <a:ext cx="12065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Reactivated</a:t>
            </a:r>
          </a:p>
          <a:p>
            <a:pPr algn="ctr" eaLnBrk="1" hangingPunct="1">
              <a:spcBef>
                <a:spcPct val="0"/>
              </a:spcBef>
              <a:buFontTx/>
              <a:buNone/>
            </a:pPr>
            <a:r>
              <a:rPr lang="en-US" altLang="en-US" sz="1800"/>
              <a:t>Virus</a:t>
            </a:r>
          </a:p>
        </p:txBody>
      </p:sp>
      <p:sp>
        <p:nvSpPr>
          <p:cNvPr id="28686" name="Rectangle 13"/>
          <p:cNvSpPr>
            <a:spLocks noChangeArrowheads="1"/>
          </p:cNvSpPr>
          <p:nvPr/>
        </p:nvSpPr>
        <p:spPr bwMode="auto">
          <a:xfrm>
            <a:off x="2489200" y="5653088"/>
            <a:ext cx="2349500"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a:t>Primary Infection</a:t>
            </a:r>
          </a:p>
        </p:txBody>
      </p:sp>
      <p:sp>
        <p:nvSpPr>
          <p:cNvPr id="28687" name="Rectangle 14"/>
          <p:cNvSpPr>
            <a:spLocks noChangeArrowheads="1"/>
          </p:cNvSpPr>
          <p:nvPr/>
        </p:nvSpPr>
        <p:spPr bwMode="auto">
          <a:xfrm>
            <a:off x="7045325" y="5654675"/>
            <a:ext cx="27193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a:t>Recurrent Infection</a:t>
            </a:r>
          </a:p>
        </p:txBody>
      </p:sp>
      <p:sp>
        <p:nvSpPr>
          <p:cNvPr id="28688" name="Line 15"/>
          <p:cNvSpPr>
            <a:spLocks noChangeShapeType="1"/>
          </p:cNvSpPr>
          <p:nvPr/>
        </p:nvSpPr>
        <p:spPr bwMode="auto">
          <a:xfrm>
            <a:off x="6850063" y="5284789"/>
            <a:ext cx="1624012" cy="1587"/>
          </a:xfrm>
          <a:prstGeom prst="line">
            <a:avLst/>
          </a:prstGeom>
          <a:noFill/>
          <a:ln w="19050">
            <a:solidFill>
              <a:srgbClr val="FEFEFE"/>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8689" name="Line 16"/>
          <p:cNvSpPr>
            <a:spLocks noChangeShapeType="1"/>
          </p:cNvSpPr>
          <p:nvPr/>
        </p:nvSpPr>
        <p:spPr bwMode="auto">
          <a:xfrm rot="-500512" flipH="1" flipV="1">
            <a:off x="4521201" y="5233989"/>
            <a:ext cx="847725" cy="123825"/>
          </a:xfrm>
          <a:prstGeom prst="line">
            <a:avLst/>
          </a:prstGeom>
          <a:noFill/>
          <a:ln w="19050">
            <a:solidFill>
              <a:srgbClr val="FEFEFE"/>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8690" name="Line 17"/>
          <p:cNvSpPr>
            <a:spLocks noChangeShapeType="1"/>
          </p:cNvSpPr>
          <p:nvPr/>
        </p:nvSpPr>
        <p:spPr bwMode="auto">
          <a:xfrm rot="13571181" flipH="1">
            <a:off x="4057651" y="1809751"/>
            <a:ext cx="533400" cy="111125"/>
          </a:xfrm>
          <a:prstGeom prst="line">
            <a:avLst/>
          </a:prstGeom>
          <a:noFill/>
          <a:ln w="1905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8691" name="Rectangle 18"/>
          <p:cNvSpPr>
            <a:spLocks noChangeArrowheads="1"/>
          </p:cNvSpPr>
          <p:nvPr/>
        </p:nvSpPr>
        <p:spPr bwMode="auto">
          <a:xfrm>
            <a:off x="8058150" y="1439863"/>
            <a:ext cx="704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t>Virus</a:t>
            </a:r>
          </a:p>
        </p:txBody>
      </p:sp>
      <p:sp>
        <p:nvSpPr>
          <p:cNvPr id="28692" name="Line 19"/>
          <p:cNvSpPr>
            <a:spLocks noChangeShapeType="1"/>
          </p:cNvSpPr>
          <p:nvPr/>
        </p:nvSpPr>
        <p:spPr bwMode="auto">
          <a:xfrm rot="11812299" flipV="1">
            <a:off x="6794501" y="4483100"/>
            <a:ext cx="1420813" cy="298450"/>
          </a:xfrm>
          <a:prstGeom prst="line">
            <a:avLst/>
          </a:prstGeom>
          <a:noFill/>
          <a:ln w="19050">
            <a:solidFill>
              <a:srgbClr val="FFFFFF"/>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93" name="Text Box 20"/>
          <p:cNvSpPr txBox="1">
            <a:spLocks noChangeArrowheads="1"/>
          </p:cNvSpPr>
          <p:nvPr/>
        </p:nvSpPr>
        <p:spPr bwMode="auto">
          <a:xfrm>
            <a:off x="2287589" y="6284914"/>
            <a:ext cx="63198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10000"/>
              </a:spcBef>
              <a:buFont typeface="Wingdings" panose="05000000000000000000" pitchFamily="2" charset="2"/>
              <a:buNone/>
            </a:pPr>
            <a:r>
              <a:rPr lang="en-US" altLang="en-US" sz="1800"/>
              <a:t>Illustration by FH Netter. ©2001 Icon Learning Systems.</a:t>
            </a:r>
          </a:p>
        </p:txBody>
      </p:sp>
    </p:spTree>
    <p:extLst>
      <p:ext uri="{BB962C8B-B14F-4D97-AF65-F5344CB8AC3E}">
        <p14:creationId xmlns:p14="http://schemas.microsoft.com/office/powerpoint/2010/main" val="33109246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314575" y="1636714"/>
            <a:ext cx="1866900"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1st Infection</a:t>
            </a:r>
          </a:p>
        </p:txBody>
      </p:sp>
      <p:sp>
        <p:nvSpPr>
          <p:cNvPr id="26627" name="Rectangle 3"/>
          <p:cNvSpPr>
            <a:spLocks noChangeArrowheads="1"/>
          </p:cNvSpPr>
          <p:nvPr/>
        </p:nvSpPr>
        <p:spPr bwMode="auto">
          <a:xfrm>
            <a:off x="5826126" y="1593851"/>
            <a:ext cx="990657"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Latency</a:t>
            </a:r>
          </a:p>
        </p:txBody>
      </p:sp>
      <p:sp>
        <p:nvSpPr>
          <p:cNvPr id="26628" name="Rectangle 4"/>
          <p:cNvSpPr>
            <a:spLocks noChangeArrowheads="1"/>
          </p:cNvSpPr>
          <p:nvPr/>
        </p:nvSpPr>
        <p:spPr bwMode="auto">
          <a:xfrm>
            <a:off x="2314575" y="2601913"/>
            <a:ext cx="1580562"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Symptomatic </a:t>
            </a:r>
          </a:p>
          <a:p>
            <a:pPr eaLnBrk="1" hangingPunct="1">
              <a:spcBef>
                <a:spcPct val="0"/>
              </a:spcBef>
              <a:buFontTx/>
              <a:buNone/>
            </a:pPr>
            <a:r>
              <a:rPr lang="en-US" altLang="en-US" sz="1800"/>
              <a:t>1st Episode</a:t>
            </a:r>
          </a:p>
        </p:txBody>
      </p:sp>
      <p:sp>
        <p:nvSpPr>
          <p:cNvPr id="26629" name="Rectangle 5"/>
          <p:cNvSpPr>
            <a:spLocks noChangeArrowheads="1"/>
          </p:cNvSpPr>
          <p:nvPr/>
        </p:nvSpPr>
        <p:spPr bwMode="auto">
          <a:xfrm>
            <a:off x="6913563" y="2154239"/>
            <a:ext cx="1452322"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Reactivation</a:t>
            </a:r>
          </a:p>
        </p:txBody>
      </p:sp>
      <p:sp>
        <p:nvSpPr>
          <p:cNvPr id="26630" name="Rectangle 6"/>
          <p:cNvSpPr>
            <a:spLocks noChangeArrowheads="1"/>
          </p:cNvSpPr>
          <p:nvPr/>
        </p:nvSpPr>
        <p:spPr bwMode="auto">
          <a:xfrm>
            <a:off x="5002213" y="3073401"/>
            <a:ext cx="2443162" cy="92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Clinically recurrent</a:t>
            </a:r>
          </a:p>
          <a:p>
            <a:pPr algn="ctr" eaLnBrk="1" hangingPunct="1">
              <a:spcBef>
                <a:spcPct val="0"/>
              </a:spcBef>
              <a:buFontTx/>
              <a:buNone/>
            </a:pPr>
            <a:r>
              <a:rPr lang="en-US" altLang="en-US" sz="1800"/>
              <a:t>Disease</a:t>
            </a:r>
          </a:p>
          <a:p>
            <a:pPr algn="ctr" eaLnBrk="1" hangingPunct="1">
              <a:spcBef>
                <a:spcPct val="0"/>
              </a:spcBef>
              <a:buFontTx/>
              <a:buNone/>
            </a:pPr>
            <a:endParaRPr lang="en-US" altLang="en-US" sz="1800"/>
          </a:p>
        </p:txBody>
      </p:sp>
      <p:sp>
        <p:nvSpPr>
          <p:cNvPr id="26631" name="Rectangle 7"/>
          <p:cNvSpPr>
            <a:spLocks noChangeArrowheads="1"/>
          </p:cNvSpPr>
          <p:nvPr/>
        </p:nvSpPr>
        <p:spPr bwMode="auto">
          <a:xfrm>
            <a:off x="9178926" y="3078163"/>
            <a:ext cx="1285609"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Subclinical</a:t>
            </a:r>
          </a:p>
          <a:p>
            <a:pPr eaLnBrk="1" hangingPunct="1">
              <a:spcBef>
                <a:spcPct val="0"/>
              </a:spcBef>
              <a:buFontTx/>
              <a:buNone/>
            </a:pPr>
            <a:r>
              <a:rPr lang="en-US" altLang="en-US" sz="1800"/>
              <a:t>Disease</a:t>
            </a:r>
          </a:p>
        </p:txBody>
      </p:sp>
      <p:sp>
        <p:nvSpPr>
          <p:cNvPr id="506888" name="Line 8"/>
          <p:cNvSpPr>
            <a:spLocks noChangeShapeType="1"/>
          </p:cNvSpPr>
          <p:nvPr/>
        </p:nvSpPr>
        <p:spPr bwMode="auto">
          <a:xfrm>
            <a:off x="4046539" y="1773238"/>
            <a:ext cx="1641475" cy="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wrap="none" anchor="ctr"/>
          <a:lstStyle/>
          <a:p>
            <a:pPr eaLnBrk="1" hangingPunct="1">
              <a:defRPr/>
            </a:pPr>
            <a:endParaRPr lang="en-GB"/>
          </a:p>
        </p:txBody>
      </p:sp>
      <p:grpSp>
        <p:nvGrpSpPr>
          <p:cNvPr id="26633" name="Group 9"/>
          <p:cNvGrpSpPr>
            <a:grpSpLocks/>
          </p:cNvGrpSpPr>
          <p:nvPr/>
        </p:nvGrpSpPr>
        <p:grpSpPr bwMode="auto">
          <a:xfrm>
            <a:off x="3978276" y="1903414"/>
            <a:ext cx="2176463" cy="1201737"/>
            <a:chOff x="1607" y="1040"/>
            <a:chExt cx="1320" cy="712"/>
          </a:xfrm>
        </p:grpSpPr>
        <p:sp>
          <p:nvSpPr>
            <p:cNvPr id="506890" name="Line 10"/>
            <p:cNvSpPr>
              <a:spLocks noChangeShapeType="1"/>
            </p:cNvSpPr>
            <p:nvPr/>
          </p:nvSpPr>
          <p:spPr bwMode="auto">
            <a:xfrm flipV="1">
              <a:off x="1607" y="1321"/>
              <a:ext cx="1316" cy="431"/>
            </a:xfrm>
            <a:prstGeom prst="line">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pPr eaLnBrk="1" hangingPunct="1">
                <a:defRPr/>
              </a:pPr>
              <a:endParaRPr lang="en-GB"/>
            </a:p>
          </p:txBody>
        </p:sp>
        <p:sp>
          <p:nvSpPr>
            <p:cNvPr id="506891" name="Line 11"/>
            <p:cNvSpPr>
              <a:spLocks noChangeShapeType="1"/>
            </p:cNvSpPr>
            <p:nvPr/>
          </p:nvSpPr>
          <p:spPr bwMode="auto">
            <a:xfrm flipV="1">
              <a:off x="2927" y="1040"/>
              <a:ext cx="0" cy="283"/>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wrap="none" anchor="ctr"/>
            <a:lstStyle/>
            <a:p>
              <a:pPr eaLnBrk="1" hangingPunct="1">
                <a:defRPr/>
              </a:pPr>
              <a:endParaRPr lang="en-GB"/>
            </a:p>
          </p:txBody>
        </p:sp>
      </p:grpSp>
      <p:sp>
        <p:nvSpPr>
          <p:cNvPr id="506892" name="Line 12"/>
          <p:cNvSpPr>
            <a:spLocks noChangeShapeType="1"/>
          </p:cNvSpPr>
          <p:nvPr/>
        </p:nvSpPr>
        <p:spPr bwMode="auto">
          <a:xfrm>
            <a:off x="7008813" y="1728788"/>
            <a:ext cx="1846262" cy="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wrap="none" anchor="ctr"/>
          <a:lstStyle/>
          <a:p>
            <a:pPr eaLnBrk="1" hangingPunct="1">
              <a:defRPr/>
            </a:pPr>
            <a:endParaRPr lang="en-GB"/>
          </a:p>
        </p:txBody>
      </p:sp>
      <p:sp>
        <p:nvSpPr>
          <p:cNvPr id="506893" name="Line 13"/>
          <p:cNvSpPr>
            <a:spLocks noChangeShapeType="1"/>
          </p:cNvSpPr>
          <p:nvPr/>
        </p:nvSpPr>
        <p:spPr bwMode="auto">
          <a:xfrm>
            <a:off x="6657975" y="1911351"/>
            <a:ext cx="0" cy="390525"/>
          </a:xfrm>
          <a:prstGeom prst="line">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pPr eaLnBrk="1" hangingPunct="1">
              <a:defRPr/>
            </a:pPr>
            <a:endParaRPr lang="en-GB"/>
          </a:p>
        </p:txBody>
      </p:sp>
      <p:sp>
        <p:nvSpPr>
          <p:cNvPr id="506894" name="Line 14"/>
          <p:cNvSpPr>
            <a:spLocks noChangeShapeType="1"/>
          </p:cNvSpPr>
          <p:nvPr/>
        </p:nvSpPr>
        <p:spPr bwMode="auto">
          <a:xfrm>
            <a:off x="6664326" y="2305050"/>
            <a:ext cx="195263" cy="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wrap="none" anchor="ctr"/>
          <a:lstStyle/>
          <a:p>
            <a:pPr eaLnBrk="1" hangingPunct="1">
              <a:defRPr/>
            </a:pPr>
            <a:endParaRPr lang="en-GB"/>
          </a:p>
        </p:txBody>
      </p:sp>
      <p:sp>
        <p:nvSpPr>
          <p:cNvPr id="26637" name="Line 15"/>
          <p:cNvSpPr>
            <a:spLocks noChangeShapeType="1"/>
          </p:cNvSpPr>
          <p:nvPr/>
        </p:nvSpPr>
        <p:spPr bwMode="auto">
          <a:xfrm>
            <a:off x="7583488" y="2146301"/>
            <a:ext cx="0" cy="16827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6896" name="Line 16"/>
          <p:cNvSpPr>
            <a:spLocks noChangeShapeType="1"/>
          </p:cNvSpPr>
          <p:nvPr/>
        </p:nvSpPr>
        <p:spPr bwMode="auto">
          <a:xfrm flipH="1">
            <a:off x="6538914" y="2601914"/>
            <a:ext cx="1349375" cy="503237"/>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wrap="none" anchor="ctr"/>
          <a:lstStyle/>
          <a:p>
            <a:pPr eaLnBrk="1" hangingPunct="1">
              <a:defRPr/>
            </a:pPr>
            <a:endParaRPr lang="en-GB"/>
          </a:p>
        </p:txBody>
      </p:sp>
      <p:sp>
        <p:nvSpPr>
          <p:cNvPr id="506897" name="Line 17"/>
          <p:cNvSpPr>
            <a:spLocks noChangeShapeType="1"/>
          </p:cNvSpPr>
          <p:nvPr/>
        </p:nvSpPr>
        <p:spPr bwMode="auto">
          <a:xfrm>
            <a:off x="7881939" y="2601914"/>
            <a:ext cx="1385887" cy="458787"/>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wrap="none" anchor="ctr"/>
          <a:lstStyle/>
          <a:p>
            <a:pPr eaLnBrk="1" hangingPunct="1">
              <a:defRPr/>
            </a:pPr>
            <a:endParaRPr lang="en-GB"/>
          </a:p>
        </p:txBody>
      </p:sp>
      <p:sp>
        <p:nvSpPr>
          <p:cNvPr id="26640" name="Text Box 18"/>
          <p:cNvSpPr txBox="1">
            <a:spLocks noChangeArrowheads="1"/>
          </p:cNvSpPr>
          <p:nvPr/>
        </p:nvSpPr>
        <p:spPr bwMode="auto">
          <a:xfrm>
            <a:off x="9001125" y="1597025"/>
            <a:ext cx="2063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No Reactivation</a:t>
            </a:r>
          </a:p>
        </p:txBody>
      </p:sp>
      <p:sp>
        <p:nvSpPr>
          <p:cNvPr id="506899" name="Line 19"/>
          <p:cNvSpPr>
            <a:spLocks noChangeShapeType="1"/>
          </p:cNvSpPr>
          <p:nvPr/>
        </p:nvSpPr>
        <p:spPr bwMode="auto">
          <a:xfrm>
            <a:off x="3081338" y="2025650"/>
            <a:ext cx="0" cy="64770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GB"/>
          </a:p>
        </p:txBody>
      </p:sp>
      <p:pic>
        <p:nvPicPr>
          <p:cNvPr id="26642" name="Picture 20"/>
          <p:cNvPicPr>
            <a:picLocks noChangeAspect="1" noChangeArrowheads="1"/>
          </p:cNvPicPr>
          <p:nvPr/>
        </p:nvPicPr>
        <p:blipFill>
          <a:blip r:embed="rId3">
            <a:extLst>
              <a:ext uri="{28A0092B-C50C-407E-A947-70E740481C1C}">
                <a14:useLocalDpi xmlns:a14="http://schemas.microsoft.com/office/drawing/2010/main" val="0"/>
              </a:ext>
            </a:extLst>
          </a:blip>
          <a:srcRect l="17056" r="15919"/>
          <a:stretch>
            <a:fillRect/>
          </a:stretch>
        </p:blipFill>
        <p:spPr bwMode="auto">
          <a:xfrm>
            <a:off x="4375151" y="4076700"/>
            <a:ext cx="1471613"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6643" name="Picture 21"/>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167438" y="4076701"/>
            <a:ext cx="1600200" cy="1628775"/>
          </a:xfrm>
          <a:noFill/>
        </p:spPr>
      </p:pic>
      <p:pic>
        <p:nvPicPr>
          <p:cNvPr id="26644"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1663" y="3429001"/>
            <a:ext cx="1617662"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5" name="Text Box 23"/>
          <p:cNvSpPr txBox="1">
            <a:spLocks noChangeArrowheads="1"/>
          </p:cNvSpPr>
          <p:nvPr/>
        </p:nvSpPr>
        <p:spPr bwMode="auto">
          <a:xfrm>
            <a:off x="1992313" y="765176"/>
            <a:ext cx="6616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800">
                <a:solidFill>
                  <a:schemeClr val="tx2"/>
                </a:solidFill>
              </a:rPr>
              <a:t>Clinical Genital Herpes Presentation</a:t>
            </a:r>
          </a:p>
        </p:txBody>
      </p:sp>
      <p:pic>
        <p:nvPicPr>
          <p:cNvPr id="26646"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12225" y="3708401"/>
            <a:ext cx="1423988"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bwMode="auto">
          <a:xfrm>
            <a:off x="3978276" y="2232565"/>
            <a:ext cx="7023518" cy="4625435"/>
          </a:xfrm>
          <a:prstGeom prst="ellipse">
            <a:avLst/>
          </a:prstGeom>
          <a:noFill/>
          <a:ln w="5715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a typeface="MS PGothic" pitchFamily="34" charset="-128"/>
            </a:endParaRPr>
          </a:p>
        </p:txBody>
      </p:sp>
    </p:spTree>
    <p:extLst>
      <p:ext uri="{BB962C8B-B14F-4D97-AF65-F5344CB8AC3E}">
        <p14:creationId xmlns:p14="http://schemas.microsoft.com/office/powerpoint/2010/main" val="888604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uos_ppt__template_medicine">
  <a:themeElements>
    <a:clrScheme name="uos_ppt__template_medicin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medicine">
      <a:majorFont>
        <a:latin typeface="Arial Unicode MS"/>
        <a:ea typeface="MS PGothic"/>
        <a:cs typeface=""/>
      </a:majorFont>
      <a:minorFont>
        <a:latin typeface="Arial Unicode MS"/>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Arial" pitchFamily="34" charset="0"/>
            <a:ea typeface="MS PGothic" pitchFamily="34" charset="-128"/>
          </a:defRPr>
        </a:defPPr>
      </a:lstStyle>
    </a:lnDef>
  </a:objectDefaults>
  <a:extraClrSchemeLst>
    <a:extraClrScheme>
      <a:clrScheme name="uos_ppt__template_medicin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712</TotalTime>
  <Words>1403</Words>
  <Application>Microsoft Office PowerPoint</Application>
  <PresentationFormat>Widescreen</PresentationFormat>
  <Paragraphs>189</Paragraphs>
  <Slides>24</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Arial Unicode MS</vt:lpstr>
      <vt:lpstr>MS PGothic</vt:lpstr>
      <vt:lpstr>Arial</vt:lpstr>
      <vt:lpstr>Calibri</vt:lpstr>
      <vt:lpstr>Wingdings</vt:lpstr>
      <vt:lpstr>uos_ppt__template_medicine</vt:lpstr>
      <vt:lpstr>Document</vt:lpstr>
      <vt:lpstr>Herpes Simplex Virus Clinical Approaches to STI Management    Raj Patel 21st of July 2018</vt:lpstr>
      <vt:lpstr>Disclosures</vt:lpstr>
      <vt:lpstr>Herpes Simplex Virus</vt:lpstr>
      <vt:lpstr>Herpes Simplex Virus</vt:lpstr>
      <vt:lpstr>PowerPoint Presentation</vt:lpstr>
      <vt:lpstr>     Viral Pathogenesis</vt:lpstr>
      <vt:lpstr>Initial Infection </vt:lpstr>
      <vt:lpstr>     Viral Pathogenesis</vt:lpstr>
      <vt:lpstr>PowerPoint Presentation</vt:lpstr>
      <vt:lpstr>PowerPoint Presentation</vt:lpstr>
      <vt:lpstr>Recurrences </vt:lpstr>
      <vt:lpstr>PowerPoint Presentation</vt:lpstr>
      <vt:lpstr>HIV-HSV co-infection</vt:lpstr>
      <vt:lpstr>HSV  - HIV Co-infection-  clinically atypical</vt:lpstr>
      <vt:lpstr>Treatment Options-  </vt:lpstr>
      <vt:lpstr>Recurrent genital HSV infection that are frequent, severe or cause distress</vt:lpstr>
      <vt:lpstr>Modifying therapy in HIV Co-infection </vt:lpstr>
      <vt:lpstr>Problems in Co-infection </vt:lpstr>
      <vt:lpstr>Problems in Co-infection - Resistance</vt:lpstr>
      <vt:lpstr>HSV  - HIV Co-infection IRIS lesions </vt:lpstr>
      <vt:lpstr>Rare HSV related problems more common in the immune compromised  </vt:lpstr>
      <vt:lpstr>Pregnancy  HSV-HIV co-infection </vt:lpstr>
      <vt:lpstr>HIV-HSV – Coinfection dynamics</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Sexually Transmitted Infections in MSM</dc:title>
  <dc:creator>Dr Patel</dc:creator>
  <cp:lastModifiedBy>Saal</cp:lastModifiedBy>
  <cp:revision>27</cp:revision>
  <dcterms:created xsi:type="dcterms:W3CDTF">2016-08-21T22:50:29Z</dcterms:created>
  <dcterms:modified xsi:type="dcterms:W3CDTF">2018-07-21T13:19:18Z</dcterms:modified>
</cp:coreProperties>
</file>